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7"/>
  </p:sldMasterIdLst>
  <p:notesMasterIdLst>
    <p:notesMasterId r:id="rId21"/>
  </p:notesMasterIdLst>
  <p:sldIdLst>
    <p:sldId id="295" r:id="rId8"/>
    <p:sldId id="283" r:id="rId9"/>
    <p:sldId id="284" r:id="rId10"/>
    <p:sldId id="286" r:id="rId11"/>
    <p:sldId id="287" r:id="rId12"/>
    <p:sldId id="294" r:id="rId13"/>
    <p:sldId id="288" r:id="rId14"/>
    <p:sldId id="289" r:id="rId15"/>
    <p:sldId id="290" r:id="rId16"/>
    <p:sldId id="291" r:id="rId17"/>
    <p:sldId id="292" r:id="rId18"/>
    <p:sldId id="293" r:id="rId19"/>
    <p:sldId id="296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32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ili Patel" initials="SP" lastIdx="2" clrIdx="0">
    <p:extLst>
      <p:ext uri="{19B8F6BF-5375-455C-9EA6-DF929625EA0E}">
        <p15:presenceInfo xmlns:p15="http://schemas.microsoft.com/office/powerpoint/2012/main" userId="S-1-5-21-56248481-1131155372-1737835142-323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63" autoAdjust="0"/>
    <p:restoredTop sz="86608" autoAdjust="0"/>
  </p:normalViewPr>
  <p:slideViewPr>
    <p:cSldViewPr snapToGrid="0">
      <p:cViewPr varScale="1">
        <p:scale>
          <a:sx n="79" d="100"/>
          <a:sy n="79" d="100"/>
        </p:scale>
        <p:origin x="392" y="36"/>
      </p:cViewPr>
      <p:guideLst>
        <p:guide orient="horz" pos="1620"/>
        <p:guide pos="2880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/>
      <dgm:spPr/>
      <dgm:t>
        <a:bodyPr/>
        <a:lstStyle/>
        <a:p>
          <a:r>
            <a:rPr lang="en-US" b="1" dirty="0" smtClean="0"/>
            <a:t>Preamble </a:t>
          </a:r>
          <a:endParaRPr lang="en-US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20C279AF-51F7-4486-B214-EA1D2042FEAF}">
      <dgm:prSet phldrT="[Text]" custT="1"/>
      <dgm:spPr/>
      <dgm:t>
        <a:bodyPr/>
        <a:lstStyle/>
        <a:p>
          <a:r>
            <a:rPr lang="en-US" sz="2500" dirty="0" smtClean="0"/>
            <a:t>Sets out the context of the Bill, including:</a:t>
          </a:r>
          <a:endParaRPr lang="en-US" sz="2500" dirty="0"/>
        </a:p>
      </dgm:t>
    </dgm:pt>
    <dgm:pt modelId="{7661ED2B-ADC2-4F8E-8B54-3BA35977D9F4}" type="parTrans" cxnId="{6C62B06B-7D47-4DDF-B661-2E7573E52F1A}">
      <dgm:prSet/>
      <dgm:spPr/>
      <dgm:t>
        <a:bodyPr/>
        <a:lstStyle/>
        <a:p>
          <a:endParaRPr lang="en-US"/>
        </a:p>
      </dgm:t>
    </dgm:pt>
    <dgm:pt modelId="{AD447346-8558-4BCD-AA43-92DF73C53564}" type="sibTrans" cxnId="{6C62B06B-7D47-4DDF-B661-2E7573E52F1A}">
      <dgm:prSet/>
      <dgm:spPr/>
      <dgm:t>
        <a:bodyPr/>
        <a:lstStyle/>
        <a:p>
          <a:endParaRPr lang="en-US"/>
        </a:p>
      </dgm:t>
    </dgm:pt>
    <dgm:pt modelId="{CF9366AC-DABB-40B0-9098-E392B37D3F4B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/>
            <a:t>Role of the Declaration as the framework for reconciliation;</a:t>
          </a:r>
          <a:endParaRPr lang="en-US" sz="2000" dirty="0"/>
        </a:p>
      </dgm:t>
    </dgm:pt>
    <dgm:pt modelId="{32DB0187-8CDF-434B-9B44-E5E0D01DA092}" type="parTrans" cxnId="{E4B84A4B-7A8D-4940-A49A-9055DB2B2D7F}">
      <dgm:prSet/>
      <dgm:spPr/>
      <dgm:t>
        <a:bodyPr/>
        <a:lstStyle/>
        <a:p>
          <a:endParaRPr lang="en-US"/>
        </a:p>
      </dgm:t>
    </dgm:pt>
    <dgm:pt modelId="{2DF37E01-E812-4983-B188-96F1C2D32299}" type="sibTrans" cxnId="{E4B84A4B-7A8D-4940-A49A-9055DB2B2D7F}">
      <dgm:prSet/>
      <dgm:spPr/>
      <dgm:t>
        <a:bodyPr/>
        <a:lstStyle/>
        <a:p>
          <a:endParaRPr lang="en-US"/>
        </a:p>
      </dgm:t>
    </dgm:pt>
    <dgm:pt modelId="{A223952D-04EC-430A-9720-6B203B552AE4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/>
            <a:t>Emphasizes the need to take diversity across and among Indigenous peoples into account in implementing the legislation.</a:t>
          </a:r>
          <a:endParaRPr lang="en-US" sz="2000" dirty="0"/>
        </a:p>
      </dgm:t>
    </dgm:pt>
    <dgm:pt modelId="{0A8F9B1F-FE2A-4822-B586-0D1723BD52DD}" type="parTrans" cxnId="{13A5954C-0B3C-40D2-8B7F-FEBC4A8E7BE1}">
      <dgm:prSet/>
      <dgm:spPr/>
      <dgm:t>
        <a:bodyPr/>
        <a:lstStyle/>
        <a:p>
          <a:endParaRPr lang="en-US"/>
        </a:p>
      </dgm:t>
    </dgm:pt>
    <dgm:pt modelId="{2C79DF66-DB74-469F-886D-D7F6ED5A8F86}" type="sibTrans" cxnId="{13A5954C-0B3C-40D2-8B7F-FEBC4A8E7BE1}">
      <dgm:prSet/>
      <dgm:spPr/>
      <dgm:t>
        <a:bodyPr/>
        <a:lstStyle/>
        <a:p>
          <a:endParaRPr lang="en-US"/>
        </a:p>
      </dgm:t>
    </dgm:pt>
    <dgm:pt modelId="{DE0342AB-CA1D-438D-A579-6BA2A322F67E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/>
            <a:t>Acknowledgement of inherent rights and the importance of respecting treaties and agreements;</a:t>
          </a:r>
          <a:endParaRPr lang="en-US" sz="2000" dirty="0"/>
        </a:p>
      </dgm:t>
    </dgm:pt>
    <dgm:pt modelId="{D6874E11-FC04-4353-9266-7E6265B7E239}" type="parTrans" cxnId="{13B90A01-6882-40F0-8AD1-BFA3E845558A}">
      <dgm:prSet/>
      <dgm:spPr/>
      <dgm:t>
        <a:bodyPr/>
        <a:lstStyle/>
        <a:p>
          <a:endParaRPr lang="en-US"/>
        </a:p>
      </dgm:t>
    </dgm:pt>
    <dgm:pt modelId="{F33138F5-38AD-40DE-B373-36FE6F01C702}" type="sibTrans" cxnId="{13B90A01-6882-40F0-8AD1-BFA3E845558A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5A3BC6-1282-4BFB-9756-10E65706958D}" type="presOf" srcId="{DE0342AB-CA1D-438D-A579-6BA2A322F67E}" destId="{CDD7E27A-9CF0-4E5F-ABC1-B6193D0CF8E8}" srcOrd="0" destOrd="1" presId="urn:microsoft.com/office/officeart/2011/layout/TabList"/>
    <dgm:cxn modelId="{56D11D6E-DF42-423C-9E12-5AD290EEDD80}" type="presOf" srcId="{CF9366AC-DABB-40B0-9098-E392B37D3F4B}" destId="{CDD7E27A-9CF0-4E5F-ABC1-B6193D0CF8E8}" srcOrd="0" destOrd="0" presId="urn:microsoft.com/office/officeart/2011/layout/TabList"/>
    <dgm:cxn modelId="{13A5954C-0B3C-40D2-8B7F-FEBC4A8E7BE1}" srcId="{666BA769-15F4-4637-9798-6A41DE28D4C7}" destId="{A223952D-04EC-430A-9720-6B203B552AE4}" srcOrd="3" destOrd="0" parTransId="{0A8F9B1F-FE2A-4822-B586-0D1723BD52DD}" sibTransId="{2C79DF66-DB74-469F-886D-D7F6ED5A8F86}"/>
    <dgm:cxn modelId="{6C62B06B-7D47-4DDF-B661-2E7573E52F1A}" srcId="{666BA769-15F4-4637-9798-6A41DE28D4C7}" destId="{20C279AF-51F7-4486-B214-EA1D2042FEAF}" srcOrd="0" destOrd="0" parTransId="{7661ED2B-ADC2-4F8E-8B54-3BA35977D9F4}" sibTransId="{AD447346-8558-4BCD-AA43-92DF73C53564}"/>
    <dgm:cxn modelId="{FCE46395-72C4-4A09-98B4-D7AA832C28DB}" type="presOf" srcId="{A223952D-04EC-430A-9720-6B203B552AE4}" destId="{CDD7E27A-9CF0-4E5F-ABC1-B6193D0CF8E8}" srcOrd="0" destOrd="2" presId="urn:microsoft.com/office/officeart/2011/layout/TabList"/>
    <dgm:cxn modelId="{818F8269-C321-406C-BA5B-54F5606FA2E6}" type="presOf" srcId="{20C279AF-51F7-4486-B214-EA1D2042FEAF}" destId="{2AE7CDA7-1606-4E90-82BC-2864CBB71AFC}" srcOrd="0" destOrd="0" presId="urn:microsoft.com/office/officeart/2011/layout/TabList"/>
    <dgm:cxn modelId="{E4B84A4B-7A8D-4940-A49A-9055DB2B2D7F}" srcId="{666BA769-15F4-4637-9798-6A41DE28D4C7}" destId="{CF9366AC-DABB-40B0-9098-E392B37D3F4B}" srcOrd="1" destOrd="0" parTransId="{32DB0187-8CDF-434B-9B44-E5E0D01DA092}" sibTransId="{2DF37E01-E812-4983-B188-96F1C2D32299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13B90A01-6882-40F0-8AD1-BFA3E845558A}" srcId="{666BA769-15F4-4637-9798-6A41DE28D4C7}" destId="{DE0342AB-CA1D-438D-A579-6BA2A322F67E}" srcOrd="2" destOrd="0" parTransId="{D6874E11-FC04-4353-9266-7E6265B7E239}" sibTransId="{F33138F5-38AD-40DE-B373-36FE6F01C702}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2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1FFFC0C8-3E57-4785-B4A3-0B7BC4825BE2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Sets out interpretive elements, including: </a:t>
          </a:r>
          <a:endParaRPr lang="en-US" sz="2500" dirty="0"/>
        </a:p>
      </dgm:t>
    </dgm:pt>
    <dgm:pt modelId="{93F60969-9C7D-4D85-A011-49B2BE5CB4F9}" type="parTrans" cxnId="{26F33470-4BD0-4C9C-A5B7-6F8848650E71}">
      <dgm:prSet/>
      <dgm:spPr/>
      <dgm:t>
        <a:bodyPr/>
        <a:lstStyle/>
        <a:p>
          <a:endParaRPr lang="en-US"/>
        </a:p>
      </dgm:t>
    </dgm:pt>
    <dgm:pt modelId="{D1639DA2-080A-4E21-86E5-FC2D27E78FEF}" type="sibTrans" cxnId="{26F33470-4BD0-4C9C-A5B7-6F8848650E71}">
      <dgm:prSet/>
      <dgm:spPr/>
      <dgm:t>
        <a:bodyPr/>
        <a:lstStyle/>
        <a:p>
          <a:endParaRPr lang="en-US"/>
        </a:p>
      </dgm:t>
    </dgm:pt>
    <dgm:pt modelId="{1D8489D0-DB6B-45E2-9DD9-B50909D55169}">
      <dgm:prSet phldrT="[Text]" custT="1"/>
      <dgm:spPr/>
      <dgm:t>
        <a:bodyPr/>
        <a:lstStyle/>
        <a:p>
          <a:r>
            <a:rPr lang="en-US" sz="2000" dirty="0" smtClean="0"/>
            <a:t>Definitions, including “Declaration” and “Indigenous peoples”;</a:t>
          </a:r>
          <a:endParaRPr lang="en-US" sz="2000" dirty="0"/>
        </a:p>
      </dgm:t>
    </dgm:pt>
    <dgm:pt modelId="{4C269A20-3ECF-4C57-8363-A653155DB824}" type="parTrans" cxnId="{5BF60789-28FC-40E9-87FB-4D4463B6FFDD}">
      <dgm:prSet/>
      <dgm:spPr/>
      <dgm:t>
        <a:bodyPr/>
        <a:lstStyle/>
        <a:p>
          <a:endParaRPr lang="en-US"/>
        </a:p>
      </dgm:t>
    </dgm:pt>
    <dgm:pt modelId="{50E56843-8506-4FF6-85E5-19906985E626}" type="sibTrans" cxnId="{5BF60789-28FC-40E9-87FB-4D4463B6FFDD}">
      <dgm:prSet/>
      <dgm:spPr/>
      <dgm:t>
        <a:bodyPr/>
        <a:lstStyle/>
        <a:p>
          <a:endParaRPr lang="en-US"/>
        </a:p>
      </dgm:t>
    </dgm:pt>
    <dgm:pt modelId="{593616AF-C12C-4EC1-A6ED-F980ADF5C7B1}">
      <dgm:prSet phldrT="[Text]" custT="1"/>
      <dgm:spPr/>
      <dgm:t>
        <a:bodyPr/>
        <a:lstStyle/>
        <a:p>
          <a:r>
            <a:rPr lang="en-US" sz="2000" dirty="0" smtClean="0"/>
            <a:t>A non-derogation clause;</a:t>
          </a:r>
          <a:endParaRPr lang="en-US" sz="2000" dirty="0"/>
        </a:p>
      </dgm:t>
    </dgm:pt>
    <dgm:pt modelId="{ECB7844E-731E-4D0E-8850-9D38639BDC9D}" type="parTrans" cxnId="{6515DD8C-9430-4E80-94DB-FCABF2A81EF9}">
      <dgm:prSet/>
      <dgm:spPr/>
      <dgm:t>
        <a:bodyPr/>
        <a:lstStyle/>
        <a:p>
          <a:endParaRPr lang="en-US"/>
        </a:p>
      </dgm:t>
    </dgm:pt>
    <dgm:pt modelId="{121E4395-8A4F-41C2-A5FE-1F0BFAD722D1}" type="sibTrans" cxnId="{6515DD8C-9430-4E80-94DB-FCABF2A81EF9}">
      <dgm:prSet/>
      <dgm:spPr/>
      <dgm:t>
        <a:bodyPr/>
        <a:lstStyle/>
        <a:p>
          <a:endParaRPr lang="en-US"/>
        </a:p>
      </dgm:t>
    </dgm:pt>
    <dgm:pt modelId="{7BF93B2F-9884-4EA8-AC5A-A136EACB51C0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Clarifies that the Act does not delay the application of the Declaration as an interpretive tool in Canadian law.</a:t>
          </a:r>
          <a:endParaRPr lang="en-US" sz="2000" dirty="0"/>
        </a:p>
      </dgm:t>
    </dgm:pt>
    <dgm:pt modelId="{2B5A7664-378E-49A2-87CF-68153CFAA3C3}" type="parTrans" cxnId="{38E50446-7F06-4AC9-BC86-52B48A3478C1}">
      <dgm:prSet/>
      <dgm:spPr/>
      <dgm:t>
        <a:bodyPr/>
        <a:lstStyle/>
        <a:p>
          <a:endParaRPr lang="en-US"/>
        </a:p>
      </dgm:t>
    </dgm:pt>
    <dgm:pt modelId="{2B92AA56-9DE1-4FAF-B0BA-0765D2FDBF7F}" type="sibTrans" cxnId="{38E50446-7F06-4AC9-BC86-52B48A3478C1}">
      <dgm:prSet/>
      <dgm:spPr/>
      <dgm:t>
        <a:bodyPr/>
        <a:lstStyle/>
        <a:p>
          <a:endParaRPr lang="en-US"/>
        </a:p>
      </dgm:t>
    </dgm:pt>
    <dgm:pt modelId="{A6034323-042D-47A6-8A9C-6E4771D9ADE9}">
      <dgm:prSet phldrT="[Text]" custT="1"/>
      <dgm:spPr/>
      <dgm:t>
        <a:bodyPr/>
        <a:lstStyle/>
        <a:p>
          <a:endParaRPr lang="en-US" sz="2000" dirty="0"/>
        </a:p>
      </dgm:t>
    </dgm:pt>
    <dgm:pt modelId="{4343707C-F519-495E-A33D-2235785A6643}" type="parTrans" cxnId="{B2DE7631-779F-4828-9853-D6FDD42696C0}">
      <dgm:prSet/>
      <dgm:spPr/>
      <dgm:t>
        <a:bodyPr/>
        <a:lstStyle/>
        <a:p>
          <a:endParaRPr lang="en-US"/>
        </a:p>
      </dgm:t>
    </dgm:pt>
    <dgm:pt modelId="{3651A96A-B18A-4079-81E2-03267512EEE9}" type="sibTrans" cxnId="{B2DE7631-779F-4828-9853-D6FDD42696C0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56701" custLinFactNeighborX="-721" custLinFactNeighborY="2138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5E817F-3975-4BC4-B7C2-7A70A80837F6}" type="presOf" srcId="{1D8489D0-DB6B-45E2-9DD9-B50909D55169}" destId="{CDD7E27A-9CF0-4E5F-ABC1-B6193D0CF8E8}" srcOrd="0" destOrd="0" presId="urn:microsoft.com/office/officeart/2011/layout/TabList"/>
    <dgm:cxn modelId="{AF2A4EE4-826D-44AD-995B-6F3B809F58D1}" type="presOf" srcId="{A6034323-042D-47A6-8A9C-6E4771D9ADE9}" destId="{CDD7E27A-9CF0-4E5F-ABC1-B6193D0CF8E8}" srcOrd="0" destOrd="3" presId="urn:microsoft.com/office/officeart/2011/layout/TabList"/>
    <dgm:cxn modelId="{5BF60789-28FC-40E9-87FB-4D4463B6FFDD}" srcId="{666BA769-15F4-4637-9798-6A41DE28D4C7}" destId="{1D8489D0-DB6B-45E2-9DD9-B50909D55169}" srcOrd="1" destOrd="0" parTransId="{4C269A20-3ECF-4C57-8363-A653155DB824}" sibTransId="{50E56843-8506-4FF6-85E5-19906985E626}"/>
    <dgm:cxn modelId="{B2DE7631-779F-4828-9853-D6FDD42696C0}" srcId="{666BA769-15F4-4637-9798-6A41DE28D4C7}" destId="{A6034323-042D-47A6-8A9C-6E4771D9ADE9}" srcOrd="4" destOrd="0" parTransId="{4343707C-F519-495E-A33D-2235785A6643}" sibTransId="{3651A96A-B18A-4079-81E2-03267512EEE9}"/>
    <dgm:cxn modelId="{6515DD8C-9430-4E80-94DB-FCABF2A81EF9}" srcId="{666BA769-15F4-4637-9798-6A41DE28D4C7}" destId="{593616AF-C12C-4EC1-A6ED-F980ADF5C7B1}" srcOrd="2" destOrd="0" parTransId="{ECB7844E-731E-4D0E-8850-9D38639BDC9D}" sibTransId="{121E4395-8A4F-41C2-A5FE-1F0BFAD722D1}"/>
    <dgm:cxn modelId="{1EC80215-7FBB-4E05-A685-05DC8947F96D}" type="presOf" srcId="{593616AF-C12C-4EC1-A6ED-F980ADF5C7B1}" destId="{CDD7E27A-9CF0-4E5F-ABC1-B6193D0CF8E8}" srcOrd="0" destOrd="1" presId="urn:microsoft.com/office/officeart/2011/layout/TabList"/>
    <dgm:cxn modelId="{A0652B2B-340C-4381-B15B-7A38CE727388}" type="presOf" srcId="{7BF93B2F-9884-4EA8-AC5A-A136EACB51C0}" destId="{CDD7E27A-9CF0-4E5F-ABC1-B6193D0CF8E8}" srcOrd="0" destOrd="2" presId="urn:microsoft.com/office/officeart/2011/layout/TabList"/>
    <dgm:cxn modelId="{26F33470-4BD0-4C9C-A5B7-6F8848650E71}" srcId="{666BA769-15F4-4637-9798-6A41DE28D4C7}" destId="{1FFFC0C8-3E57-4785-B4A3-0B7BC4825BE2}" srcOrd="0" destOrd="0" parTransId="{93F60969-9C7D-4D85-A011-49B2BE5CB4F9}" sibTransId="{D1639DA2-080A-4E21-86E5-FC2D27E78FEF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38E50446-7F06-4AC9-BC86-52B48A3478C1}" srcId="{666BA769-15F4-4637-9798-6A41DE28D4C7}" destId="{7BF93B2F-9884-4EA8-AC5A-A136EACB51C0}" srcOrd="3" destOrd="0" parTransId="{2B5A7664-378E-49A2-87CF-68153CFAA3C3}" sibTransId="{2B92AA56-9DE1-4FAF-B0BA-0765D2FDBF7F}"/>
    <dgm:cxn modelId="{6674F2EE-913D-4A06-9833-88AF5052C3DE}" type="presOf" srcId="{1FFFC0C8-3E57-4785-B4A3-0B7BC4825BE2}" destId="{2AE7CDA7-1606-4E90-82BC-2864CBB71AFC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3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1B336D3D-1C80-46A1-A8C1-89CE9738F9C3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Provides for the designation of a </a:t>
          </a:r>
          <a:br>
            <a:rPr lang="en-US" sz="2500" dirty="0" smtClean="0">
              <a:solidFill>
                <a:schemeClr val="tx1"/>
              </a:solidFill>
            </a:rPr>
          </a:br>
          <a:r>
            <a:rPr lang="en-US" sz="2500" dirty="0" smtClean="0">
              <a:solidFill>
                <a:schemeClr val="tx1"/>
              </a:solidFill>
            </a:rPr>
            <a:t>Minister for the purposes of the Act. </a:t>
          </a:r>
          <a:endParaRPr lang="en-US" sz="2500" dirty="0"/>
        </a:p>
      </dgm:t>
    </dgm:pt>
    <dgm:pt modelId="{4AB4DAAA-DFFF-4FA4-B5C5-ECD292FDE9E4}" type="parTrans" cxnId="{AB9F443B-C567-4CD0-AD82-E77A0BE2FA2A}">
      <dgm:prSet/>
      <dgm:spPr/>
      <dgm:t>
        <a:bodyPr/>
        <a:lstStyle/>
        <a:p>
          <a:endParaRPr lang="en-US"/>
        </a:p>
      </dgm:t>
    </dgm:pt>
    <dgm:pt modelId="{08F9CFDA-4FE4-4DB2-BCB0-61190A227679}" type="sibTrans" cxnId="{AB9F443B-C567-4CD0-AD82-E77A0BE2FA2A}">
      <dgm:prSet/>
      <dgm:spPr/>
      <dgm:t>
        <a:bodyPr/>
        <a:lstStyle/>
        <a:p>
          <a:endParaRPr lang="en-US"/>
        </a:p>
      </dgm:t>
    </dgm:pt>
    <dgm:pt modelId="{4D01485D-4F3B-4ABE-8F59-1888938C7D22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The Minister of Justice was named the Minister responsible for the Act by Order in Council on June 24, 2021.</a:t>
          </a:r>
          <a:endParaRPr lang="en-US" sz="2000" dirty="0"/>
        </a:p>
      </dgm:t>
    </dgm:pt>
    <dgm:pt modelId="{D5CADA71-F037-484C-A008-B320330B5743}" type="parTrans" cxnId="{9B45EDEB-F45B-42B4-A49E-8E6F07AC74A7}">
      <dgm:prSet/>
      <dgm:spPr/>
      <dgm:t>
        <a:bodyPr/>
        <a:lstStyle/>
        <a:p>
          <a:endParaRPr lang="en-US"/>
        </a:p>
      </dgm:t>
    </dgm:pt>
    <dgm:pt modelId="{F40F44ED-98DE-4071-998A-013FBE525BA1}" type="sibTrans" cxnId="{9B45EDEB-F45B-42B4-A49E-8E6F07AC74A7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9231" custLinFactNeighborX="-721" custLinFactNeighborY="25286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78CC30-19BA-48FD-8036-D8A8985BF6E8}" type="presOf" srcId="{1B336D3D-1C80-46A1-A8C1-89CE9738F9C3}" destId="{2AE7CDA7-1606-4E90-82BC-2864CBB71AFC}" srcOrd="0" destOrd="0" presId="urn:microsoft.com/office/officeart/2011/layout/TabList"/>
    <dgm:cxn modelId="{2C75E4EE-1E92-4C4D-A7A1-714DEB160F1A}" type="presOf" srcId="{4D01485D-4F3B-4ABE-8F59-1888938C7D22}" destId="{CDD7E27A-9CF0-4E5F-ABC1-B6193D0CF8E8}" srcOrd="0" destOrd="0" presId="urn:microsoft.com/office/officeart/2011/layout/TabList"/>
    <dgm:cxn modelId="{AB9F443B-C567-4CD0-AD82-E77A0BE2FA2A}" srcId="{666BA769-15F4-4637-9798-6A41DE28D4C7}" destId="{1B336D3D-1C80-46A1-A8C1-89CE9738F9C3}" srcOrd="0" destOrd="0" parTransId="{4AB4DAAA-DFFF-4FA4-B5C5-ECD292FDE9E4}" sibTransId="{08F9CFDA-4FE4-4DB2-BCB0-61190A227679}"/>
    <dgm:cxn modelId="{9B45EDEB-F45B-42B4-A49E-8E6F07AC74A7}" srcId="{666BA769-15F4-4637-9798-6A41DE28D4C7}" destId="{4D01485D-4F3B-4ABE-8F59-1888938C7D22}" srcOrd="1" destOrd="0" parTransId="{D5CADA71-F037-484C-A008-B320330B5743}" sibTransId="{F40F44ED-98DE-4071-998A-013FBE525BA1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/>
      <dgm:spPr/>
      <dgm:t>
        <a:bodyPr/>
        <a:lstStyle/>
        <a:p>
          <a:r>
            <a:rPr lang="en-US" b="1" dirty="0" smtClean="0"/>
            <a:t>Section 4</a:t>
          </a:r>
          <a:endParaRPr lang="en-US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20C279AF-51F7-4486-B214-EA1D2042FEAF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Describes the purposes of the Act as:</a:t>
          </a:r>
          <a:endParaRPr lang="en-US" sz="2500" dirty="0"/>
        </a:p>
      </dgm:t>
    </dgm:pt>
    <dgm:pt modelId="{7661ED2B-ADC2-4F8E-8B54-3BA35977D9F4}" type="parTrans" cxnId="{6C62B06B-7D47-4DDF-B661-2E7573E52F1A}">
      <dgm:prSet/>
      <dgm:spPr/>
      <dgm:t>
        <a:bodyPr/>
        <a:lstStyle/>
        <a:p>
          <a:endParaRPr lang="en-US"/>
        </a:p>
      </dgm:t>
    </dgm:pt>
    <dgm:pt modelId="{AD447346-8558-4BCD-AA43-92DF73C53564}" type="sibTrans" cxnId="{6C62B06B-7D47-4DDF-B661-2E7573E52F1A}">
      <dgm:prSet/>
      <dgm:spPr/>
      <dgm:t>
        <a:bodyPr/>
        <a:lstStyle/>
        <a:p>
          <a:endParaRPr lang="en-US"/>
        </a:p>
      </dgm:t>
    </dgm:pt>
    <dgm:pt modelId="{CF9366AC-DABB-40B0-9098-E392B37D3F4B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>
              <a:solidFill>
                <a:schemeClr val="tx1"/>
              </a:solidFill>
            </a:rPr>
            <a:t>Affirming the Declaration as a “universal international human rights instrument with application in Canadian law”; and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en-US" sz="2000" dirty="0" smtClean="0">
              <a:solidFill>
                <a:schemeClr val="tx1"/>
              </a:solidFill>
            </a:rPr>
            <a:t>Providing a framework for the Government of Canada’s implementation of the Declaration.</a:t>
          </a:r>
          <a:endParaRPr lang="en-US" sz="2000" dirty="0"/>
        </a:p>
      </dgm:t>
    </dgm:pt>
    <dgm:pt modelId="{32DB0187-8CDF-434B-9B44-E5E0D01DA092}" type="parTrans" cxnId="{E4B84A4B-7A8D-4940-A49A-9055DB2B2D7F}">
      <dgm:prSet/>
      <dgm:spPr/>
      <dgm:t>
        <a:bodyPr/>
        <a:lstStyle/>
        <a:p>
          <a:endParaRPr lang="en-US"/>
        </a:p>
      </dgm:t>
    </dgm:pt>
    <dgm:pt modelId="{2DF37E01-E812-4983-B188-96F1C2D32299}" type="sibTrans" cxnId="{E4B84A4B-7A8D-4940-A49A-9055DB2B2D7F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X="-721" custLinFactNeighborY="2595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D11D6E-DF42-423C-9E12-5AD290EEDD80}" type="presOf" srcId="{CF9366AC-DABB-40B0-9098-E392B37D3F4B}" destId="{CDD7E27A-9CF0-4E5F-ABC1-B6193D0CF8E8}" srcOrd="0" destOrd="0" presId="urn:microsoft.com/office/officeart/2011/layout/TabList"/>
    <dgm:cxn modelId="{6C62B06B-7D47-4DDF-B661-2E7573E52F1A}" srcId="{666BA769-15F4-4637-9798-6A41DE28D4C7}" destId="{20C279AF-51F7-4486-B214-EA1D2042FEAF}" srcOrd="0" destOrd="0" parTransId="{7661ED2B-ADC2-4F8E-8B54-3BA35977D9F4}" sibTransId="{AD447346-8558-4BCD-AA43-92DF73C53564}"/>
    <dgm:cxn modelId="{818F8269-C321-406C-BA5B-54F5606FA2E6}" type="presOf" srcId="{20C279AF-51F7-4486-B214-EA1D2042FEAF}" destId="{2AE7CDA7-1606-4E90-82BC-2864CBB71AFC}" srcOrd="0" destOrd="0" presId="urn:microsoft.com/office/officeart/2011/layout/TabList"/>
    <dgm:cxn modelId="{E4B84A4B-7A8D-4940-A49A-9055DB2B2D7F}" srcId="{666BA769-15F4-4637-9798-6A41DE28D4C7}" destId="{CF9366AC-DABB-40B0-9098-E392B37D3F4B}" srcOrd="1" destOrd="0" parTransId="{32DB0187-8CDF-434B-9B44-E5E0D01DA092}" sibTransId="{2DF37E01-E812-4983-B188-96F1C2D32299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/>
      <dgm:spPr/>
      <dgm:t>
        <a:bodyPr/>
        <a:lstStyle/>
        <a:p>
          <a:r>
            <a:rPr lang="en-US" b="1" dirty="0" smtClean="0"/>
            <a:t>Section 5</a:t>
          </a:r>
          <a:endParaRPr lang="en-US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5A1DE1AD-4107-4162-94AA-8FDADEE020AD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Requires measures to ensure laws </a:t>
          </a:r>
          <a:br>
            <a:rPr lang="en-US" sz="2500" dirty="0" smtClean="0">
              <a:solidFill>
                <a:schemeClr val="tx1"/>
              </a:solidFill>
            </a:rPr>
          </a:br>
          <a:r>
            <a:rPr lang="en-US" sz="2500" dirty="0" smtClean="0">
              <a:solidFill>
                <a:schemeClr val="tx1"/>
              </a:solidFill>
            </a:rPr>
            <a:t>are consistent with the</a:t>
          </a:r>
          <a:r>
            <a:rPr lang="en-US" sz="2500" dirty="0" smtClean="0">
              <a:solidFill>
                <a:srgbClr val="FF0000"/>
              </a:solidFill>
            </a:rPr>
            <a:t> </a:t>
          </a:r>
          <a:r>
            <a:rPr lang="en-US" sz="2500" dirty="0" smtClean="0">
              <a:solidFill>
                <a:schemeClr val="tx1"/>
              </a:solidFill>
            </a:rPr>
            <a:t>Declaration</a:t>
          </a:r>
          <a:endParaRPr lang="en-US" sz="2500" dirty="0"/>
        </a:p>
      </dgm:t>
    </dgm:pt>
    <dgm:pt modelId="{83BA6426-F792-46E6-B191-88BC6E0DA2A0}" type="parTrans" cxnId="{BFCA4C25-BFC8-4E5B-8E55-486A90276E21}">
      <dgm:prSet/>
      <dgm:spPr/>
      <dgm:t>
        <a:bodyPr/>
        <a:lstStyle/>
        <a:p>
          <a:endParaRPr lang="en-US"/>
        </a:p>
      </dgm:t>
    </dgm:pt>
    <dgm:pt modelId="{6ED99E25-C448-4551-815D-AF86A7AE6223}" type="sibTrans" cxnId="{BFCA4C25-BFC8-4E5B-8E55-486A90276E21}">
      <dgm:prSet/>
      <dgm:spPr/>
      <dgm:t>
        <a:bodyPr/>
        <a:lstStyle/>
        <a:p>
          <a:endParaRPr lang="en-US"/>
        </a:p>
      </dgm:t>
    </dgm:pt>
    <dgm:pt modelId="{0272EFFD-F80F-45E0-829F-D82FB40BB3EE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>
              <a:solidFill>
                <a:schemeClr val="tx1"/>
              </a:solidFill>
            </a:rPr>
            <a:t>This requires that measures be taken over time to ensure that federal laws are consistent with the Declaration;</a:t>
          </a:r>
          <a:endParaRPr lang="en-US" sz="2000" dirty="0"/>
        </a:p>
      </dgm:t>
    </dgm:pt>
    <dgm:pt modelId="{60B6660F-8371-47B9-873C-208EED703561}" type="parTrans" cxnId="{40D965F6-7F26-4A9C-A49D-474D974A649E}">
      <dgm:prSet/>
      <dgm:spPr/>
      <dgm:t>
        <a:bodyPr/>
        <a:lstStyle/>
        <a:p>
          <a:endParaRPr lang="en-US"/>
        </a:p>
      </dgm:t>
    </dgm:pt>
    <dgm:pt modelId="{965D1340-5D20-4635-9344-EEF33E19DE17}" type="sibTrans" cxnId="{40D965F6-7F26-4A9C-A49D-474D974A649E}">
      <dgm:prSet/>
      <dgm:spPr/>
      <dgm:t>
        <a:bodyPr/>
        <a:lstStyle/>
        <a:p>
          <a:endParaRPr lang="en-US"/>
        </a:p>
      </dgm:t>
    </dgm:pt>
    <dgm:pt modelId="{7F5FCB88-E2F7-4BC5-AE47-F07984F15E84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/>
            <a:t>Such measures must be taken in consultation and cooperation with Indigenous peoples;</a:t>
          </a:r>
          <a:endParaRPr lang="en-US" sz="2000" dirty="0"/>
        </a:p>
      </dgm:t>
    </dgm:pt>
    <dgm:pt modelId="{C070FA95-CC32-4F31-BBCF-1202F8E5BA9E}" type="parTrans" cxnId="{7AD2EA7C-2705-4F6B-9FD8-E328D45667E4}">
      <dgm:prSet/>
      <dgm:spPr/>
      <dgm:t>
        <a:bodyPr/>
        <a:lstStyle/>
        <a:p>
          <a:endParaRPr lang="en-US"/>
        </a:p>
      </dgm:t>
    </dgm:pt>
    <dgm:pt modelId="{CDE3956B-19B9-41ED-A073-85BC939DE062}" type="sibTrans" cxnId="{7AD2EA7C-2705-4F6B-9FD8-E328D45667E4}">
      <dgm:prSet/>
      <dgm:spPr/>
      <dgm:t>
        <a:bodyPr/>
        <a:lstStyle/>
        <a:p>
          <a:endParaRPr lang="en-US"/>
        </a:p>
      </dgm:t>
    </dgm:pt>
    <dgm:pt modelId="{184F5115-28D3-4D92-B198-B19FF3240879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en-US" sz="2000" dirty="0" smtClean="0">
              <a:solidFill>
                <a:schemeClr val="tx1"/>
              </a:solidFill>
            </a:rPr>
            <a:t>Like the rest of the Act, this obligation applies only to federal laws and does not seek to bind provincial or territorial governments.</a:t>
          </a:r>
          <a:endParaRPr lang="en-US" sz="2000" dirty="0"/>
        </a:p>
      </dgm:t>
    </dgm:pt>
    <dgm:pt modelId="{69B79476-71F5-40DF-83AE-8B0530B6AFAB}" type="parTrans" cxnId="{86BE5CAD-B68B-4AC0-8861-49AF78798F88}">
      <dgm:prSet/>
      <dgm:spPr/>
      <dgm:t>
        <a:bodyPr/>
        <a:lstStyle/>
        <a:p>
          <a:endParaRPr lang="en-US"/>
        </a:p>
      </dgm:t>
    </dgm:pt>
    <dgm:pt modelId="{A194B27B-7472-4505-9231-59E4684C2ECB}" type="sibTrans" cxnId="{86BE5CAD-B68B-4AC0-8861-49AF78798F88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6310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2D7B13FC-D862-407D-8BA3-CBC27393C0B1}" type="presOf" srcId="{0272EFFD-F80F-45E0-829F-D82FB40BB3EE}" destId="{CDD7E27A-9CF0-4E5F-ABC1-B6193D0CF8E8}" srcOrd="0" destOrd="0" presId="urn:microsoft.com/office/officeart/2011/layout/TabList"/>
    <dgm:cxn modelId="{5444DE4C-68C6-4C27-8694-D4F2F7A1A7BB}" type="presOf" srcId="{7F5FCB88-E2F7-4BC5-AE47-F07984F15E84}" destId="{CDD7E27A-9CF0-4E5F-ABC1-B6193D0CF8E8}" srcOrd="0" destOrd="1" presId="urn:microsoft.com/office/officeart/2011/layout/TabList"/>
    <dgm:cxn modelId="{40D965F6-7F26-4A9C-A49D-474D974A649E}" srcId="{666BA769-15F4-4637-9798-6A41DE28D4C7}" destId="{0272EFFD-F80F-45E0-829F-D82FB40BB3EE}" srcOrd="1" destOrd="0" parTransId="{60B6660F-8371-47B9-873C-208EED703561}" sibTransId="{965D1340-5D20-4635-9344-EEF33E19DE17}"/>
    <dgm:cxn modelId="{3DF67E46-5B9A-43D5-9368-14BBA163B378}" type="presOf" srcId="{5A1DE1AD-4107-4162-94AA-8FDADEE020AD}" destId="{2AE7CDA7-1606-4E90-82BC-2864CBB71AFC}" srcOrd="0" destOrd="0" presId="urn:microsoft.com/office/officeart/2011/layout/TabList"/>
    <dgm:cxn modelId="{95F19B4F-2CF9-4F3A-97ED-F54115172DA3}" type="presOf" srcId="{184F5115-28D3-4D92-B198-B19FF3240879}" destId="{CDD7E27A-9CF0-4E5F-ABC1-B6193D0CF8E8}" srcOrd="0" destOrd="2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86BE5CAD-B68B-4AC0-8861-49AF78798F88}" srcId="{666BA769-15F4-4637-9798-6A41DE28D4C7}" destId="{184F5115-28D3-4D92-B198-B19FF3240879}" srcOrd="3" destOrd="0" parTransId="{69B79476-71F5-40DF-83AE-8B0530B6AFAB}" sibTransId="{A194B27B-7472-4505-9231-59E4684C2ECB}"/>
    <dgm:cxn modelId="{BFCA4C25-BFC8-4E5B-8E55-486A90276E21}" srcId="{666BA769-15F4-4637-9798-6A41DE28D4C7}" destId="{5A1DE1AD-4107-4162-94AA-8FDADEE020AD}" srcOrd="0" destOrd="0" parTransId="{83BA6426-F792-46E6-B191-88BC6E0DA2A0}" sibTransId="{6ED99E25-C448-4551-815D-AF86A7AE6223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7AD2EA7C-2705-4F6B-9FD8-E328D45667E4}" srcId="{666BA769-15F4-4637-9798-6A41DE28D4C7}" destId="{7F5FCB88-E2F7-4BC5-AE47-F07984F15E84}" srcOrd="2" destOrd="0" parTransId="{C070FA95-CC32-4F31-BBCF-1202F8E5BA9E}" sibTransId="{CDE3956B-19B9-41ED-A073-85BC939DE062}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6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Requires the Minister to develop and implement an action plan to achieve </a:t>
          </a:r>
          <a:br>
            <a:rPr lang="en-US" sz="2500" dirty="0" smtClean="0">
              <a:solidFill>
                <a:schemeClr val="tx1"/>
              </a:solidFill>
            </a:rPr>
          </a:br>
          <a:r>
            <a:rPr lang="en-US" sz="2500" dirty="0" smtClean="0">
              <a:solidFill>
                <a:schemeClr val="tx1"/>
              </a:solidFill>
            </a:rPr>
            <a:t>the objectives of the Declaration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E2C09ABE-FCAA-47E8-9903-0DB4FFF9E5F7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The plan must be developed in consultation and cooperation with Indigenous peoples and with other federal ministers.</a:t>
          </a:r>
          <a:endParaRPr lang="en-US" sz="2000" dirty="0">
            <a:solidFill>
              <a:schemeClr val="tx1"/>
            </a:solidFill>
          </a:endParaRPr>
        </a:p>
      </dgm:t>
    </dgm:pt>
    <dgm:pt modelId="{5C3FFFEE-29B9-47FF-9E97-8B13A37775F9}" type="parTrans" cxnId="{7E6401B5-C97E-42F1-BBC6-7CDAC079A9EF}">
      <dgm:prSet/>
      <dgm:spPr/>
      <dgm:t>
        <a:bodyPr/>
        <a:lstStyle/>
        <a:p>
          <a:endParaRPr lang="en-US"/>
        </a:p>
      </dgm:t>
    </dgm:pt>
    <dgm:pt modelId="{F09BE14E-062F-4B1F-A6EC-3A74C1B5AE2F}" type="sibTrans" cxnId="{7E6401B5-C97E-42F1-BBC6-7CDAC079A9EF}">
      <dgm:prSet/>
      <dgm:spPr/>
      <dgm:t>
        <a:bodyPr/>
        <a:lstStyle/>
        <a:p>
          <a:endParaRPr lang="en-US"/>
        </a:p>
      </dgm:t>
    </dgm:pt>
    <dgm:pt modelId="{89181BB6-2B63-4EB5-8260-DC0D99317C03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The plan must be completed within 2 years, by June 21, 2023 and be tabled in Parliament and made public following </a:t>
          </a:r>
          <a:br>
            <a:rPr lang="en-US" sz="2000" dirty="0" smtClean="0">
              <a:solidFill>
                <a:schemeClr val="tx1"/>
              </a:solidFill>
            </a:rPr>
          </a:br>
          <a:r>
            <a:rPr lang="en-US" sz="2000" dirty="0" smtClean="0">
              <a:solidFill>
                <a:schemeClr val="tx1"/>
              </a:solidFill>
            </a:rPr>
            <a:t>its completion.</a:t>
          </a:r>
          <a:endParaRPr lang="en-US" sz="2000" dirty="0">
            <a:solidFill>
              <a:schemeClr val="tx1"/>
            </a:solidFill>
          </a:endParaRPr>
        </a:p>
      </dgm:t>
    </dgm:pt>
    <dgm:pt modelId="{D244C378-38CC-458A-824B-3D29E5595EE3}" type="parTrans" cxnId="{A8F733DC-8140-425C-B1A1-7E935F76CB55}">
      <dgm:prSet/>
      <dgm:spPr/>
      <dgm:t>
        <a:bodyPr/>
        <a:lstStyle/>
        <a:p>
          <a:endParaRPr lang="en-US"/>
        </a:p>
      </dgm:t>
    </dgm:pt>
    <dgm:pt modelId="{E681FEF2-0C7D-4BF7-B2DE-E0150B54C347}" type="sibTrans" cxnId="{A8F733DC-8140-425C-B1A1-7E935F76CB55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7E6401B5-C97E-42F1-BBC6-7CDAC079A9EF}" srcId="{666BA769-15F4-4637-9798-6A41DE28D4C7}" destId="{E2C09ABE-FCAA-47E8-9903-0DB4FFF9E5F7}" srcOrd="1" destOrd="0" parTransId="{5C3FFFEE-29B9-47FF-9E97-8B13A37775F9}" sibTransId="{F09BE14E-062F-4B1F-A6EC-3A74C1B5AE2F}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A8F733DC-8140-425C-B1A1-7E935F76CB55}" srcId="{666BA769-15F4-4637-9798-6A41DE28D4C7}" destId="{89181BB6-2B63-4EB5-8260-DC0D99317C03}" srcOrd="2" destOrd="0" parTransId="{D244C378-38CC-458A-824B-3D29E5595EE3}" sibTransId="{E681FEF2-0C7D-4BF7-B2DE-E0150B54C347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6843D6EE-3DD6-47F3-B7BE-D821C912269C}" type="presOf" srcId="{E2C09ABE-FCAA-47E8-9903-0DB4FFF9E5F7}" destId="{CDD7E27A-9CF0-4E5F-ABC1-B6193D0CF8E8}" srcOrd="0" destOrd="0" presId="urn:microsoft.com/office/officeart/2011/layout/TabList"/>
    <dgm:cxn modelId="{E042055F-34DC-4396-BBBA-D21F9A9B3225}" type="presOf" srcId="{89181BB6-2B63-4EB5-8260-DC0D99317C03}" destId="{CDD7E27A-9CF0-4E5F-ABC1-B6193D0CF8E8}" srcOrd="0" destOrd="1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6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</a:rPr>
            <a:t>Requires the Minister to develop and implement an action plan to achieve </a:t>
          </a:r>
          <a:br>
            <a:rPr lang="en-US" sz="2500" dirty="0" smtClean="0">
              <a:solidFill>
                <a:schemeClr val="tx1"/>
              </a:solidFill>
            </a:rPr>
          </a:br>
          <a:r>
            <a:rPr lang="en-US" sz="2500" dirty="0" smtClean="0">
              <a:solidFill>
                <a:schemeClr val="tx1"/>
              </a:solidFill>
            </a:rPr>
            <a:t>the objectives of the Declaration</a:t>
          </a:r>
          <a:endParaRPr lang="en-US" sz="2500" dirty="0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E2C09ABE-FCAA-47E8-9903-0DB4FFF9E5F7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The plan must include measures to:		</a:t>
          </a:r>
          <a:endParaRPr lang="en-US" sz="2000" dirty="0">
            <a:solidFill>
              <a:schemeClr val="tx1"/>
            </a:solidFill>
          </a:endParaRPr>
        </a:p>
      </dgm:t>
    </dgm:pt>
    <dgm:pt modelId="{F09BE14E-062F-4B1F-A6EC-3A74C1B5AE2F}" type="sibTrans" cxnId="{7E6401B5-C97E-42F1-BBC6-7CDAC079A9EF}">
      <dgm:prSet/>
      <dgm:spPr/>
      <dgm:t>
        <a:bodyPr/>
        <a:lstStyle/>
        <a:p>
          <a:endParaRPr lang="en-US"/>
        </a:p>
      </dgm:t>
    </dgm:pt>
    <dgm:pt modelId="{5C3FFFEE-29B9-47FF-9E97-8B13A37775F9}" type="parTrans" cxnId="{7E6401B5-C97E-42F1-BBC6-7CDAC079A9EF}">
      <dgm:prSet/>
      <dgm:spPr/>
      <dgm:t>
        <a:bodyPr/>
        <a:lstStyle/>
        <a:p>
          <a:endParaRPr lang="en-US"/>
        </a:p>
      </dgm:t>
    </dgm:pt>
    <dgm:pt modelId="{2C057268-E626-470A-90AA-21D590A7553B}">
      <dgm:prSet phldrT="[Text]" custT="1"/>
      <dgm:spPr/>
      <dgm:t>
        <a:bodyPr/>
        <a:lstStyle/>
        <a:p>
          <a:pPr algn="l"/>
          <a:r>
            <a:rPr lang="en-US" sz="2000" dirty="0" smtClean="0">
              <a:solidFill>
                <a:schemeClr val="tx1"/>
              </a:solidFill>
            </a:rPr>
            <a:t>tackle violence and discrimination against </a:t>
          </a:r>
          <a:br>
            <a:rPr lang="en-US" sz="2000" dirty="0" smtClean="0">
              <a:solidFill>
                <a:schemeClr val="tx1"/>
              </a:solidFill>
            </a:rPr>
          </a:br>
          <a:r>
            <a:rPr lang="en-US" sz="2000" dirty="0" smtClean="0">
              <a:solidFill>
                <a:schemeClr val="tx1"/>
              </a:solidFill>
            </a:rPr>
            <a:t>Indigenous 	peoples;</a:t>
          </a:r>
          <a:endParaRPr lang="en-US" sz="2000" dirty="0"/>
        </a:p>
      </dgm:t>
    </dgm:pt>
    <dgm:pt modelId="{5BEDCB3B-77EB-4537-88AB-E4C62F9BC7E7}" type="parTrans" cxnId="{B9E128A7-8702-46C5-B86B-DE91617B658E}">
      <dgm:prSet/>
      <dgm:spPr/>
      <dgm:t>
        <a:bodyPr/>
        <a:lstStyle/>
        <a:p>
          <a:endParaRPr lang="en-US"/>
        </a:p>
      </dgm:t>
    </dgm:pt>
    <dgm:pt modelId="{D2CD8E58-14B2-4983-8438-AD1C2E1048F5}" type="sibTrans" cxnId="{B9E128A7-8702-46C5-B86B-DE91617B658E}">
      <dgm:prSet/>
      <dgm:spPr/>
      <dgm:t>
        <a:bodyPr/>
        <a:lstStyle/>
        <a:p>
          <a:endParaRPr lang="en-US"/>
        </a:p>
      </dgm:t>
    </dgm:pt>
    <dgm:pt modelId="{C0268322-603A-4B70-BEB5-E4768084CDE8}">
      <dgm:prSet phldrT="[Text]" custT="1"/>
      <dgm:spPr/>
      <dgm:t>
        <a:bodyPr/>
        <a:lstStyle/>
        <a:p>
          <a:pPr algn="l"/>
          <a:endParaRPr lang="en-US" sz="2000" dirty="0"/>
        </a:p>
      </dgm:t>
    </dgm:pt>
    <dgm:pt modelId="{3375DB16-28A2-47F1-A1C0-A0EAEC03D4C4}" type="parTrans" cxnId="{D2C252B2-1173-4CC1-8402-5ACFF833DA15}">
      <dgm:prSet/>
      <dgm:spPr/>
      <dgm:t>
        <a:bodyPr/>
        <a:lstStyle/>
        <a:p>
          <a:endParaRPr lang="en-US"/>
        </a:p>
      </dgm:t>
    </dgm:pt>
    <dgm:pt modelId="{32399D04-29A2-4FE3-9974-EA314B682513}" type="sibTrans" cxnId="{D2C252B2-1173-4CC1-8402-5ACFF833DA15}">
      <dgm:prSet/>
      <dgm:spPr/>
      <dgm:t>
        <a:bodyPr/>
        <a:lstStyle/>
        <a:p>
          <a:endParaRPr lang="en-US"/>
        </a:p>
      </dgm:t>
    </dgm:pt>
    <dgm:pt modelId="{9482D191-C622-442F-ABBD-8A9E0F3A80C6}">
      <dgm:prSet phldrT="[Text]" custT="1"/>
      <dgm:spPr/>
      <dgm:t>
        <a:bodyPr/>
        <a:lstStyle/>
        <a:p>
          <a:pPr algn="l"/>
          <a:r>
            <a:rPr lang="en-US" sz="2000" dirty="0" smtClean="0">
              <a:solidFill>
                <a:schemeClr val="tx1"/>
              </a:solidFill>
            </a:rPr>
            <a:t>promote understanding through human rights education; </a:t>
          </a:r>
          <a:endParaRPr lang="en-US" sz="2000" dirty="0"/>
        </a:p>
      </dgm:t>
    </dgm:pt>
    <dgm:pt modelId="{6BC42781-FD4E-4970-866D-6E4F642EA803}" type="parTrans" cxnId="{8D803C15-4570-47F5-B575-7B0236859A2A}">
      <dgm:prSet/>
      <dgm:spPr/>
      <dgm:t>
        <a:bodyPr/>
        <a:lstStyle/>
        <a:p>
          <a:endParaRPr lang="en-US"/>
        </a:p>
      </dgm:t>
    </dgm:pt>
    <dgm:pt modelId="{416C3B77-00A0-4776-918F-A26651DA9884}" type="sibTrans" cxnId="{8D803C15-4570-47F5-B575-7B0236859A2A}">
      <dgm:prSet/>
      <dgm:spPr/>
      <dgm:t>
        <a:bodyPr/>
        <a:lstStyle/>
        <a:p>
          <a:endParaRPr lang="en-US"/>
        </a:p>
      </dgm:t>
    </dgm:pt>
    <dgm:pt modelId="{A69CD06B-9A06-4947-B406-A545B478BE3D}">
      <dgm:prSet phldrT="[Text]" custT="1"/>
      <dgm:spPr/>
      <dgm:t>
        <a:bodyPr/>
        <a:lstStyle/>
        <a:p>
          <a:pPr algn="l"/>
          <a:r>
            <a:rPr lang="en-US" sz="2000" dirty="0" smtClean="0">
              <a:solidFill>
                <a:schemeClr val="tx1"/>
              </a:solidFill>
            </a:rPr>
            <a:t>ensure accountability with respect to implementation </a:t>
          </a:r>
          <a:br>
            <a:rPr lang="en-US" sz="2000" dirty="0" smtClean="0">
              <a:solidFill>
                <a:schemeClr val="tx1"/>
              </a:solidFill>
            </a:rPr>
          </a:br>
          <a:r>
            <a:rPr lang="en-US" sz="2000" dirty="0" smtClean="0">
              <a:solidFill>
                <a:schemeClr val="tx1"/>
              </a:solidFill>
            </a:rPr>
            <a:t>of the </a:t>
          </a:r>
          <a:r>
            <a:rPr lang="en-US" sz="2000" dirty="0" smtClean="0">
              <a:solidFill>
                <a:schemeClr val="tx1"/>
              </a:solidFill>
            </a:rPr>
            <a:t>Declaration</a:t>
          </a:r>
          <a:r>
            <a:rPr lang="en-US" sz="2000" dirty="0" smtClean="0">
              <a:solidFill>
                <a:schemeClr val="tx1"/>
              </a:solidFill>
            </a:rPr>
            <a:t>; and</a:t>
          </a:r>
          <a:endParaRPr lang="en-US" sz="2000" dirty="0"/>
        </a:p>
      </dgm:t>
    </dgm:pt>
    <dgm:pt modelId="{7FEB0722-A0E3-43C7-BC76-60C2FE13E73C}" type="sibTrans" cxnId="{21502CD4-EADC-42D9-8339-7F5FC090BF41}">
      <dgm:prSet/>
      <dgm:spPr/>
      <dgm:t>
        <a:bodyPr/>
        <a:lstStyle/>
        <a:p>
          <a:endParaRPr lang="en-US"/>
        </a:p>
      </dgm:t>
    </dgm:pt>
    <dgm:pt modelId="{281BD146-000F-4F7E-852C-81BA523412F2}" type="parTrans" cxnId="{21502CD4-EADC-42D9-8339-7F5FC090BF41}">
      <dgm:prSet/>
      <dgm:spPr/>
      <dgm:t>
        <a:bodyPr/>
        <a:lstStyle/>
        <a:p>
          <a:endParaRPr lang="en-US"/>
        </a:p>
      </dgm:t>
    </dgm:pt>
    <dgm:pt modelId="{E66D7984-4B39-45CF-812C-9974572C8D14}">
      <dgm:prSet phldrT="[Text]" custT="1"/>
      <dgm:spPr/>
      <dgm:t>
        <a:bodyPr/>
        <a:lstStyle/>
        <a:p>
          <a:pPr algn="l"/>
          <a:r>
            <a:rPr lang="en-US" sz="2000" dirty="0" smtClean="0">
              <a:solidFill>
                <a:schemeClr val="tx1"/>
              </a:solidFill>
            </a:rPr>
            <a:t>monitor the implementation of the plan and for reviewing and amending the plan.</a:t>
          </a:r>
          <a:endParaRPr lang="en-US" sz="2000" dirty="0"/>
        </a:p>
      </dgm:t>
    </dgm:pt>
    <dgm:pt modelId="{E90D338D-23B4-43C2-B447-5427F3AB1D51}" type="parTrans" cxnId="{6E020500-F26F-41B7-975C-156B13FF11EA}">
      <dgm:prSet/>
      <dgm:spPr/>
      <dgm:t>
        <a:bodyPr/>
        <a:lstStyle/>
        <a:p>
          <a:endParaRPr lang="en-US"/>
        </a:p>
      </dgm:t>
    </dgm:pt>
    <dgm:pt modelId="{495A10FF-8291-4A6E-A631-DB2AF9725455}" type="sibTrans" cxnId="{6E020500-F26F-41B7-975C-156B13FF11EA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6401B5-C97E-42F1-BBC6-7CDAC079A9EF}" srcId="{666BA769-15F4-4637-9798-6A41DE28D4C7}" destId="{E2C09ABE-FCAA-47E8-9903-0DB4FFF9E5F7}" srcOrd="1" destOrd="0" parTransId="{5C3FFFEE-29B9-47FF-9E97-8B13A37775F9}" sibTransId="{F09BE14E-062F-4B1F-A6EC-3A74C1B5AE2F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777F563B-1BF6-4904-8ED5-ABF2EEF1D356}" type="presOf" srcId="{9482D191-C622-442F-ABBD-8A9E0F3A80C6}" destId="{CDD7E27A-9CF0-4E5F-ABC1-B6193D0CF8E8}" srcOrd="0" destOrd="2" presId="urn:microsoft.com/office/officeart/2011/layout/TabList"/>
    <dgm:cxn modelId="{21502CD4-EADC-42D9-8339-7F5FC090BF41}" srcId="{E2C09ABE-FCAA-47E8-9903-0DB4FFF9E5F7}" destId="{A69CD06B-9A06-4947-B406-A545B478BE3D}" srcOrd="2" destOrd="0" parTransId="{281BD146-000F-4F7E-852C-81BA523412F2}" sibTransId="{7FEB0722-A0E3-43C7-BC76-60C2FE13E73C}"/>
    <dgm:cxn modelId="{A57A4F0C-B74A-44F6-BB06-C00277B85C8E}" type="presOf" srcId="{C0268322-603A-4B70-BEB5-E4768084CDE8}" destId="{CDD7E27A-9CF0-4E5F-ABC1-B6193D0CF8E8}" srcOrd="0" destOrd="5" presId="urn:microsoft.com/office/officeart/2011/layout/TabList"/>
    <dgm:cxn modelId="{D2C252B2-1173-4CC1-8402-5ACFF833DA15}" srcId="{E66D7984-4B39-45CF-812C-9974572C8D14}" destId="{C0268322-603A-4B70-BEB5-E4768084CDE8}" srcOrd="0" destOrd="0" parTransId="{3375DB16-28A2-47F1-A1C0-A0EAEC03D4C4}" sibTransId="{32399D04-29A2-4FE3-9974-EA314B682513}"/>
    <dgm:cxn modelId="{684B23E4-4A4F-475B-A80B-F5C796A42B54}" type="presOf" srcId="{A69CD06B-9A06-4947-B406-A545B478BE3D}" destId="{CDD7E27A-9CF0-4E5F-ABC1-B6193D0CF8E8}" srcOrd="0" destOrd="3" presId="urn:microsoft.com/office/officeart/2011/layout/TabList"/>
    <dgm:cxn modelId="{8D803C15-4570-47F5-B575-7B0236859A2A}" srcId="{E2C09ABE-FCAA-47E8-9903-0DB4FFF9E5F7}" destId="{9482D191-C622-442F-ABBD-8A9E0F3A80C6}" srcOrd="1" destOrd="0" parTransId="{6BC42781-FD4E-4970-866D-6E4F642EA803}" sibTransId="{416C3B77-00A0-4776-918F-A26651DA9884}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6843D6EE-3DD6-47F3-B7BE-D821C912269C}" type="presOf" srcId="{E2C09ABE-FCAA-47E8-9903-0DB4FFF9E5F7}" destId="{CDD7E27A-9CF0-4E5F-ABC1-B6193D0CF8E8}" srcOrd="0" destOrd="0" presId="urn:microsoft.com/office/officeart/2011/layout/TabList"/>
    <dgm:cxn modelId="{6E020500-F26F-41B7-975C-156B13FF11EA}" srcId="{E2C09ABE-FCAA-47E8-9903-0DB4FFF9E5F7}" destId="{E66D7984-4B39-45CF-812C-9974572C8D14}" srcOrd="3" destOrd="0" parTransId="{E90D338D-23B4-43C2-B447-5427F3AB1D51}" sibTransId="{495A10FF-8291-4A6E-A631-DB2AF9725455}"/>
    <dgm:cxn modelId="{B9E128A7-8702-46C5-B86B-DE91617B658E}" srcId="{E2C09ABE-FCAA-47E8-9903-0DB4FFF9E5F7}" destId="{2C057268-E626-470A-90AA-21D590A7553B}" srcOrd="0" destOrd="0" parTransId="{5BEDCB3B-77EB-4537-88AB-E4C62F9BC7E7}" sibTransId="{D2CD8E58-14B2-4983-8438-AD1C2E1048F5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3F72BDC5-B484-45A4-A8D2-B45E4295F8C5}" type="presOf" srcId="{E66D7984-4B39-45CF-812C-9974572C8D14}" destId="{CDD7E27A-9CF0-4E5F-ABC1-B6193D0CF8E8}" srcOrd="0" destOrd="4" presId="urn:microsoft.com/office/officeart/2011/layout/TabList"/>
    <dgm:cxn modelId="{1261840B-F028-4BBE-9315-9066D486C822}" type="presOf" srcId="{2C057268-E626-470A-90AA-21D590A7553B}" destId="{CDD7E27A-9CF0-4E5F-ABC1-B6193D0CF8E8}" srcOrd="0" destOrd="1" presId="urn:microsoft.com/office/officeart/2011/layout/TabList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7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en-US" sz="2500" dirty="0" smtClean="0"/>
            <a:t>Requires the preparation of annual reports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CA8BF7C6-C659-498C-BDF5-250A5F22C264}">
      <dgm:prSet phldrT="[Text]" custT="1"/>
      <dgm:spPr/>
      <dgm:t>
        <a:bodyPr/>
        <a:lstStyle/>
        <a:p>
          <a:r>
            <a:rPr lang="en-US" sz="2000" dirty="0" smtClean="0"/>
            <a:t>Reports must be prepared in consultation and cooperation </a:t>
          </a:r>
          <a:br>
            <a:rPr lang="en-US" sz="2000" dirty="0" smtClean="0"/>
          </a:br>
          <a:r>
            <a:rPr lang="en-US" sz="2000" dirty="0" smtClean="0"/>
            <a:t>with Indigenous peoples</a:t>
          </a:r>
          <a:endParaRPr lang="en-US" sz="2000" dirty="0"/>
        </a:p>
      </dgm:t>
    </dgm:pt>
    <dgm:pt modelId="{E8107C1E-CADF-49E9-826A-C304AA26A532}" type="parTrans" cxnId="{3706E222-361A-496A-8944-21323E734228}">
      <dgm:prSet/>
      <dgm:spPr/>
      <dgm:t>
        <a:bodyPr/>
        <a:lstStyle/>
        <a:p>
          <a:endParaRPr lang="en-US"/>
        </a:p>
      </dgm:t>
    </dgm:pt>
    <dgm:pt modelId="{97E013DA-E998-49FF-9B59-D7AC2C935B2F}" type="sibTrans" cxnId="{3706E222-361A-496A-8944-21323E734228}">
      <dgm:prSet/>
      <dgm:spPr/>
      <dgm:t>
        <a:bodyPr/>
        <a:lstStyle/>
        <a:p>
          <a:endParaRPr lang="en-US"/>
        </a:p>
      </dgm:t>
    </dgm:pt>
    <dgm:pt modelId="{400D865B-2BC6-4AF7-8E00-C2C7FDC223E9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 The report must:</a:t>
          </a:r>
          <a:endParaRPr lang="en-US" sz="2000" dirty="0"/>
        </a:p>
      </dgm:t>
    </dgm:pt>
    <dgm:pt modelId="{2833788B-10FF-4E10-B1A0-D7EFFCBB41AE}" type="parTrans" cxnId="{0F44F18A-1D02-4B9F-A16C-2F3FECC06B03}">
      <dgm:prSet/>
      <dgm:spPr/>
      <dgm:t>
        <a:bodyPr/>
        <a:lstStyle/>
        <a:p>
          <a:endParaRPr lang="en-US"/>
        </a:p>
      </dgm:t>
    </dgm:pt>
    <dgm:pt modelId="{9ECEED7A-9CAA-4A92-9BAB-50E070681252}" type="sibTrans" cxnId="{0F44F18A-1D02-4B9F-A16C-2F3FECC06B03}">
      <dgm:prSet/>
      <dgm:spPr/>
      <dgm:t>
        <a:bodyPr/>
        <a:lstStyle/>
        <a:p>
          <a:endParaRPr lang="en-US"/>
        </a:p>
      </dgm:t>
    </dgm:pt>
    <dgm:pt modelId="{459CB5EC-3174-4BA3-AD8D-1EF6FCC6D8E5}">
      <dgm:prSet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 Address the measures taken to ensure the laws of Canada are consistent with the   Declaration and the preparation and implementation of the action plan; and</a:t>
          </a:r>
          <a:endParaRPr lang="en-CA" sz="2000" dirty="0">
            <a:solidFill>
              <a:schemeClr val="tx1"/>
            </a:solidFill>
          </a:endParaRPr>
        </a:p>
      </dgm:t>
    </dgm:pt>
    <dgm:pt modelId="{6936C17F-49E3-4908-9DCA-3F2446AFA812}" type="parTrans" cxnId="{6DFD7760-0CC5-4094-B64D-B940C560CBE5}">
      <dgm:prSet/>
      <dgm:spPr/>
      <dgm:t>
        <a:bodyPr/>
        <a:lstStyle/>
        <a:p>
          <a:endParaRPr lang="en-US"/>
        </a:p>
      </dgm:t>
    </dgm:pt>
    <dgm:pt modelId="{61C51FC1-7902-461B-8E91-53E1B86DA7CF}" type="sibTrans" cxnId="{6DFD7760-0CC5-4094-B64D-B940C560CBE5}">
      <dgm:prSet/>
      <dgm:spPr/>
      <dgm:t>
        <a:bodyPr/>
        <a:lstStyle/>
        <a:p>
          <a:endParaRPr lang="en-US"/>
        </a:p>
      </dgm:t>
    </dgm:pt>
    <dgm:pt modelId="{A9ACBB7C-82BB-4AF7-B464-C0EF9250AF5E}">
      <dgm:prSet custT="1"/>
      <dgm:spPr/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 Be </a:t>
          </a:r>
          <a:r>
            <a:rPr lang="fr-FR" sz="2000" dirty="0" err="1" smtClean="0">
              <a:solidFill>
                <a:schemeClr val="tx1"/>
              </a:solidFill>
            </a:rPr>
            <a:t>tabled</a:t>
          </a:r>
          <a:r>
            <a:rPr lang="fr-FR" sz="2000" dirty="0" smtClean="0">
              <a:solidFill>
                <a:schemeClr val="tx1"/>
              </a:solidFill>
            </a:rPr>
            <a:t> in </a:t>
          </a:r>
          <a:r>
            <a:rPr lang="fr-FR" sz="2000" dirty="0" err="1" smtClean="0">
              <a:solidFill>
                <a:schemeClr val="tx1"/>
              </a:solidFill>
            </a:rPr>
            <a:t>each</a:t>
          </a:r>
          <a:r>
            <a:rPr lang="fr-FR" sz="2000" dirty="0" smtClean="0">
              <a:solidFill>
                <a:schemeClr val="tx1"/>
              </a:solidFill>
            </a:rPr>
            <a:t> House of </a:t>
          </a:r>
          <a:r>
            <a:rPr lang="fr-FR" sz="2000" dirty="0" err="1" smtClean="0">
              <a:solidFill>
                <a:schemeClr val="tx1"/>
              </a:solidFill>
            </a:rPr>
            <a:t>Parliament</a:t>
          </a:r>
          <a:r>
            <a:rPr lang="fr-FR" sz="2000" dirty="0" smtClean="0">
              <a:solidFill>
                <a:schemeClr val="tx1"/>
              </a:solidFill>
            </a:rPr>
            <a:t>, and </a:t>
          </a:r>
          <a:r>
            <a:rPr lang="fr-FR" sz="2000" dirty="0" err="1" smtClean="0">
              <a:solidFill>
                <a:schemeClr val="tx1"/>
              </a:solidFill>
            </a:rPr>
            <a:t>be</a:t>
          </a:r>
          <a:r>
            <a:rPr lang="fr-FR" sz="2000" dirty="0" smtClean="0">
              <a:solidFill>
                <a:schemeClr val="tx1"/>
              </a:solidFill>
            </a:rPr>
            <a:t> made public</a:t>
          </a:r>
          <a:endParaRPr lang="en-CA" sz="2000" dirty="0"/>
        </a:p>
      </dgm:t>
    </dgm:pt>
    <dgm:pt modelId="{9C697C6B-20E2-4F18-BC7C-F7467CA8E87E}" type="parTrans" cxnId="{ACB32B3C-0E56-4262-9EA0-D8454CF4CBFF}">
      <dgm:prSet/>
      <dgm:spPr/>
      <dgm:t>
        <a:bodyPr/>
        <a:lstStyle/>
        <a:p>
          <a:endParaRPr lang="en-US"/>
        </a:p>
      </dgm:t>
    </dgm:pt>
    <dgm:pt modelId="{393D6BB8-E5F2-4506-99C5-3F6A6F21E6E6}" type="sibTrans" cxnId="{ACB32B3C-0E56-4262-9EA0-D8454CF4CBFF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9268E6-7CF9-4FFD-B2BA-634ECA574AFC}" type="presOf" srcId="{CA8BF7C6-C659-498C-BDF5-250A5F22C264}" destId="{CDD7E27A-9CF0-4E5F-ABC1-B6193D0CF8E8}" srcOrd="0" destOrd="0" presId="urn:microsoft.com/office/officeart/2011/layout/TabList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56DDC068-462C-43E7-8E84-83EBC935720E}" type="presOf" srcId="{459CB5EC-3174-4BA3-AD8D-1EF6FCC6D8E5}" destId="{CDD7E27A-9CF0-4E5F-ABC1-B6193D0CF8E8}" srcOrd="0" destOrd="2" presId="urn:microsoft.com/office/officeart/2011/layout/TabList"/>
    <dgm:cxn modelId="{ACB32B3C-0E56-4262-9EA0-D8454CF4CBFF}" srcId="{459CB5EC-3174-4BA3-AD8D-1EF6FCC6D8E5}" destId="{A9ACBB7C-82BB-4AF7-B464-C0EF9250AF5E}" srcOrd="0" destOrd="0" parTransId="{9C697C6B-20E2-4F18-BC7C-F7467CA8E87E}" sibTransId="{393D6BB8-E5F2-4506-99C5-3F6A6F21E6E6}"/>
    <dgm:cxn modelId="{AD0D7349-6DBB-4A6D-8609-CD3A016D3CE3}" type="presOf" srcId="{A9ACBB7C-82BB-4AF7-B464-C0EF9250AF5E}" destId="{CDD7E27A-9CF0-4E5F-ABC1-B6193D0CF8E8}" srcOrd="0" destOrd="3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0F44F18A-1D02-4B9F-A16C-2F3FECC06B03}" srcId="{666BA769-15F4-4637-9798-6A41DE28D4C7}" destId="{400D865B-2BC6-4AF7-8E00-C2C7FDC223E9}" srcOrd="2" destOrd="0" parTransId="{2833788B-10FF-4E10-B1A0-D7EFFCBB41AE}" sibTransId="{9ECEED7A-9CAA-4A92-9BAB-50E070681252}"/>
    <dgm:cxn modelId="{3706E222-361A-496A-8944-21323E734228}" srcId="{666BA769-15F4-4637-9798-6A41DE28D4C7}" destId="{CA8BF7C6-C659-498C-BDF5-250A5F22C264}" srcOrd="1" destOrd="0" parTransId="{E8107C1E-CADF-49E9-826A-C304AA26A532}" sibTransId="{97E013DA-E998-49FF-9B59-D7AC2C935B2F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E93C1973-7117-47EC-A8C6-35532C2D8889}" type="presOf" srcId="{400D865B-2BC6-4AF7-8E00-C2C7FDC223E9}" destId="{CDD7E27A-9CF0-4E5F-ABC1-B6193D0CF8E8}" srcOrd="0" destOrd="1" presId="urn:microsoft.com/office/officeart/2011/layout/TabList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6DFD7760-0CC5-4094-B64D-B940C560CBE5}" srcId="{400D865B-2BC6-4AF7-8E00-C2C7FDC223E9}" destId="{459CB5EC-3174-4BA3-AD8D-1EF6FCC6D8E5}" srcOrd="0" destOrd="0" parTransId="{6936C17F-49E3-4908-9DCA-3F2446AFA812}" sibTransId="{61C51FC1-7902-461B-8E91-53E1B86DA7CF}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Section 7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en-US" sz="2500" dirty="0" smtClean="0"/>
            <a:t>Requires the preparation of annual reports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CA8BF7C6-C659-498C-BDF5-250A5F22C264}">
      <dgm:prSet phldrT="[Text]" custT="1"/>
      <dgm:spPr/>
      <dgm:t>
        <a:bodyPr/>
        <a:lstStyle/>
        <a:p>
          <a:r>
            <a:rPr lang="en-CA" sz="2000" b="1" dirty="0" smtClean="0"/>
            <a:t>Subsection 7(3) </a:t>
          </a:r>
          <a:r>
            <a:rPr lang="en-CA" sz="2000" dirty="0" smtClean="0"/>
            <a:t>provides that the report stands permanently referred to the committee of each House of Parliament that is designated or established to review matters relating to Indigenous peoples.</a:t>
          </a:r>
          <a:endParaRPr lang="en-US" sz="2000" dirty="0"/>
        </a:p>
      </dgm:t>
    </dgm:pt>
    <dgm:pt modelId="{E8107C1E-CADF-49E9-826A-C304AA26A532}" type="parTrans" cxnId="{3706E222-361A-496A-8944-21323E734228}">
      <dgm:prSet/>
      <dgm:spPr/>
      <dgm:t>
        <a:bodyPr/>
        <a:lstStyle/>
        <a:p>
          <a:endParaRPr lang="en-US"/>
        </a:p>
      </dgm:t>
    </dgm:pt>
    <dgm:pt modelId="{97E013DA-E998-49FF-9B59-D7AC2C935B2F}" type="sibTrans" cxnId="{3706E222-361A-496A-8944-21323E734228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3706E222-361A-496A-8944-21323E734228}" srcId="{666BA769-15F4-4637-9798-6A41DE28D4C7}" destId="{CA8BF7C6-C659-498C-BDF5-250A5F22C264}" srcOrd="1" destOrd="0" parTransId="{E8107C1E-CADF-49E9-826A-C304AA26A532}" sibTransId="{97E013DA-E998-49FF-9B59-D7AC2C935B2F}"/>
    <dgm:cxn modelId="{FD9268E6-7CF9-4FFD-B2BA-634ECA574AFC}" type="presOf" srcId="{CA8BF7C6-C659-498C-BDF5-250A5F22C264}" destId="{CDD7E27A-9CF0-4E5F-ABC1-B6193D0CF8E8}" srcOrd="0" destOrd="0" presId="urn:microsoft.com/office/officeart/2011/layout/TabList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236593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236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Sets out the context of the Bill, including:</a:t>
          </a:r>
          <a:endParaRPr lang="en-US" sz="2500" kern="1200" dirty="0"/>
        </a:p>
      </dsp:txBody>
      <dsp:txXfrm>
        <a:off x="2148308" y="0"/>
        <a:ext cx="6114415" cy="1236593"/>
      </dsp:txXfrm>
    </dsp:sp>
    <dsp:sp modelId="{F46AEBD5-2480-4DB1-92CB-7D7E01B0FAFF}">
      <dsp:nvSpPr>
        <dsp:cNvPr id="0" name=""/>
        <dsp:cNvSpPr/>
      </dsp:nvSpPr>
      <dsp:spPr>
        <a:xfrm>
          <a:off x="0" y="668446"/>
          <a:ext cx="2148308" cy="57270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Preamble </a:t>
          </a:r>
          <a:endParaRPr lang="en-US" sz="3200" b="1" kern="1200" dirty="0"/>
        </a:p>
      </dsp:txBody>
      <dsp:txXfrm>
        <a:off x="27962" y="696408"/>
        <a:ext cx="2092384" cy="544741"/>
      </dsp:txXfrm>
    </dsp:sp>
    <dsp:sp modelId="{CDD7E27A-9CF0-4E5F-ABC1-B6193D0CF8E8}">
      <dsp:nvSpPr>
        <dsp:cNvPr id="0" name=""/>
        <dsp:cNvSpPr/>
      </dsp:nvSpPr>
      <dsp:spPr>
        <a:xfrm>
          <a:off x="0" y="1236593"/>
          <a:ext cx="8262724" cy="2473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/>
            <a:t>Role of the Declaration as the framework for reconciliation;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/>
            <a:t>Acknowledgement of inherent rights and the importance of respecting treaties and agreements;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/>
            <a:t>Emphasizes the need to take diversity across and among Indigenous peoples into account in implementing the legislation.</a:t>
          </a:r>
          <a:endParaRPr lang="en-US" sz="2000" kern="1200" dirty="0"/>
        </a:p>
      </dsp:txBody>
      <dsp:txXfrm>
        <a:off x="0" y="1236593"/>
        <a:ext cx="8262724" cy="2473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632051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632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Sets out interpretive elements, including: </a:t>
          </a:r>
          <a:endParaRPr lang="en-US" sz="2500" kern="1200" dirty="0"/>
        </a:p>
      </dsp:txBody>
      <dsp:txXfrm>
        <a:off x="2148308" y="0"/>
        <a:ext cx="6114415" cy="1632051"/>
      </dsp:txXfrm>
    </dsp:sp>
    <dsp:sp modelId="{F46AEBD5-2480-4DB1-92CB-7D7E01B0FAFF}">
      <dsp:nvSpPr>
        <dsp:cNvPr id="0" name=""/>
        <dsp:cNvSpPr/>
      </dsp:nvSpPr>
      <dsp:spPr>
        <a:xfrm>
          <a:off x="0" y="702312"/>
          <a:ext cx="2148308" cy="925389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2</a:t>
          </a:r>
          <a:endParaRPr lang="en-US" sz="3200" b="1" kern="1200" dirty="0"/>
        </a:p>
      </dsp:txBody>
      <dsp:txXfrm>
        <a:off x="45182" y="747494"/>
        <a:ext cx="2057944" cy="880207"/>
      </dsp:txXfrm>
    </dsp:sp>
    <dsp:sp modelId="{CDD7E27A-9CF0-4E5F-ABC1-B6193D0CF8E8}">
      <dsp:nvSpPr>
        <dsp:cNvPr id="0" name=""/>
        <dsp:cNvSpPr/>
      </dsp:nvSpPr>
      <dsp:spPr>
        <a:xfrm>
          <a:off x="0" y="1632051"/>
          <a:ext cx="8262724" cy="3264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Definitions, including “Declaration” and “Indigenous peoples”;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 non-derogation clause;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Clarifies that the Act does not delay the application of the Declaration as an interpretive tool in Canadian law.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0" y="1632051"/>
        <a:ext cx="8262724" cy="3264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632051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632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Provides for the designation of a </a:t>
          </a:r>
          <a:br>
            <a:rPr lang="en-US" sz="2500" kern="1200" dirty="0" smtClean="0">
              <a:solidFill>
                <a:schemeClr val="tx1"/>
              </a:solidFill>
            </a:rPr>
          </a:br>
          <a:r>
            <a:rPr lang="en-US" sz="2500" kern="1200" dirty="0" smtClean="0">
              <a:solidFill>
                <a:schemeClr val="tx1"/>
              </a:solidFill>
            </a:rPr>
            <a:t>Minister for the purposes of the Act. </a:t>
          </a:r>
          <a:endParaRPr lang="en-US" sz="2500" kern="1200" dirty="0"/>
        </a:p>
      </dsp:txBody>
      <dsp:txXfrm>
        <a:off x="2148308" y="0"/>
        <a:ext cx="6114415" cy="1632051"/>
      </dsp:txXfrm>
    </dsp:sp>
    <dsp:sp modelId="{F46AEBD5-2480-4DB1-92CB-7D7E01B0FAFF}">
      <dsp:nvSpPr>
        <dsp:cNvPr id="0" name=""/>
        <dsp:cNvSpPr/>
      </dsp:nvSpPr>
      <dsp:spPr>
        <a:xfrm>
          <a:off x="0" y="826968"/>
          <a:ext cx="2148308" cy="803475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3</a:t>
          </a:r>
          <a:endParaRPr lang="en-US" sz="3200" b="1" kern="1200" dirty="0"/>
        </a:p>
      </dsp:txBody>
      <dsp:txXfrm>
        <a:off x="39229" y="866197"/>
        <a:ext cx="2069850" cy="764246"/>
      </dsp:txXfrm>
    </dsp:sp>
    <dsp:sp modelId="{CDD7E27A-9CF0-4E5F-ABC1-B6193D0CF8E8}">
      <dsp:nvSpPr>
        <dsp:cNvPr id="0" name=""/>
        <dsp:cNvSpPr/>
      </dsp:nvSpPr>
      <dsp:spPr>
        <a:xfrm>
          <a:off x="0" y="1632051"/>
          <a:ext cx="8262724" cy="3264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The Minister of Justice was named the Minister responsible for the Act by Order in Council on June 24, 2021.</a:t>
          </a:r>
          <a:endParaRPr lang="en-US" sz="2000" kern="1200" dirty="0"/>
        </a:p>
      </dsp:txBody>
      <dsp:txXfrm>
        <a:off x="0" y="1632051"/>
        <a:ext cx="8262724" cy="3264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236593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236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Describes the purposes of the Act as:</a:t>
          </a:r>
          <a:endParaRPr lang="en-US" sz="2500" kern="1200" dirty="0"/>
        </a:p>
      </dsp:txBody>
      <dsp:txXfrm>
        <a:off x="2148308" y="0"/>
        <a:ext cx="6114415" cy="1236593"/>
      </dsp:txXfrm>
    </dsp:sp>
    <dsp:sp modelId="{F46AEBD5-2480-4DB1-92CB-7D7E01B0FAFF}">
      <dsp:nvSpPr>
        <dsp:cNvPr id="0" name=""/>
        <dsp:cNvSpPr/>
      </dsp:nvSpPr>
      <dsp:spPr>
        <a:xfrm>
          <a:off x="0" y="652952"/>
          <a:ext cx="2148308" cy="57270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4</a:t>
          </a:r>
          <a:endParaRPr lang="en-US" sz="3200" b="1" kern="1200" dirty="0"/>
        </a:p>
      </dsp:txBody>
      <dsp:txXfrm>
        <a:off x="27962" y="680914"/>
        <a:ext cx="2092384" cy="544741"/>
      </dsp:txXfrm>
    </dsp:sp>
    <dsp:sp modelId="{CDD7E27A-9CF0-4E5F-ABC1-B6193D0CF8E8}">
      <dsp:nvSpPr>
        <dsp:cNvPr id="0" name=""/>
        <dsp:cNvSpPr/>
      </dsp:nvSpPr>
      <dsp:spPr>
        <a:xfrm>
          <a:off x="0" y="1236593"/>
          <a:ext cx="8262724" cy="2473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Affirming the Declaration as a “universal international human rights instrument with application in Canadian law”; and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Providing a framework for the Government of Canada’s implementation of the Declaration.</a:t>
          </a:r>
          <a:endParaRPr lang="en-US" sz="2000" kern="1200" dirty="0"/>
        </a:p>
      </dsp:txBody>
      <dsp:txXfrm>
        <a:off x="0" y="1236593"/>
        <a:ext cx="8262724" cy="24735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236593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236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Requires measures to ensure laws </a:t>
          </a:r>
          <a:br>
            <a:rPr lang="en-US" sz="2500" kern="1200" dirty="0" smtClean="0">
              <a:solidFill>
                <a:schemeClr val="tx1"/>
              </a:solidFill>
            </a:rPr>
          </a:br>
          <a:r>
            <a:rPr lang="en-US" sz="2500" kern="1200" dirty="0" smtClean="0">
              <a:solidFill>
                <a:schemeClr val="tx1"/>
              </a:solidFill>
            </a:rPr>
            <a:t>are consistent with the</a:t>
          </a:r>
          <a:r>
            <a:rPr lang="en-US" sz="2500" kern="1200" dirty="0" smtClean="0">
              <a:solidFill>
                <a:srgbClr val="FF0000"/>
              </a:solidFill>
            </a:rPr>
            <a:t> </a:t>
          </a:r>
          <a:r>
            <a:rPr lang="en-US" sz="2500" kern="1200" dirty="0" smtClean="0">
              <a:solidFill>
                <a:schemeClr val="tx1"/>
              </a:solidFill>
            </a:rPr>
            <a:t>Declaration</a:t>
          </a:r>
          <a:endParaRPr lang="en-US" sz="2500" kern="1200" dirty="0"/>
        </a:p>
      </dsp:txBody>
      <dsp:txXfrm>
        <a:off x="2148308" y="0"/>
        <a:ext cx="6114415" cy="1236593"/>
      </dsp:txXfrm>
    </dsp:sp>
    <dsp:sp modelId="{F46AEBD5-2480-4DB1-92CB-7D7E01B0FAFF}">
      <dsp:nvSpPr>
        <dsp:cNvPr id="0" name=""/>
        <dsp:cNvSpPr/>
      </dsp:nvSpPr>
      <dsp:spPr>
        <a:xfrm>
          <a:off x="0" y="657292"/>
          <a:ext cx="2148308" cy="57270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5</a:t>
          </a:r>
          <a:endParaRPr lang="en-US" sz="3200" b="1" kern="1200" dirty="0"/>
        </a:p>
      </dsp:txBody>
      <dsp:txXfrm>
        <a:off x="27962" y="685254"/>
        <a:ext cx="2092384" cy="544741"/>
      </dsp:txXfrm>
    </dsp:sp>
    <dsp:sp modelId="{CDD7E27A-9CF0-4E5F-ABC1-B6193D0CF8E8}">
      <dsp:nvSpPr>
        <dsp:cNvPr id="0" name=""/>
        <dsp:cNvSpPr/>
      </dsp:nvSpPr>
      <dsp:spPr>
        <a:xfrm>
          <a:off x="0" y="1236593"/>
          <a:ext cx="8262724" cy="2473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This requires that measures be taken over time to ensure that federal laws are consistent with the Declaration;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/>
            <a:t>Such measures must be taken in consultation and cooperation with Indigenous peoples;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Like the rest of the Act, this obligation applies only to federal laws and does not seek to bind provincial or territorial governments.</a:t>
          </a:r>
          <a:endParaRPr lang="en-US" sz="2000" kern="1200" dirty="0"/>
        </a:p>
      </dsp:txBody>
      <dsp:txXfrm>
        <a:off x="0" y="1236593"/>
        <a:ext cx="8262724" cy="24735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Requires the Minister to develop and implement an action plan to achieve </a:t>
          </a:r>
          <a:br>
            <a:rPr lang="en-US" sz="2500" kern="1200" dirty="0" smtClean="0">
              <a:solidFill>
                <a:schemeClr val="tx1"/>
              </a:solidFill>
            </a:rPr>
          </a:br>
          <a:r>
            <a:rPr lang="en-US" sz="2500" kern="1200" dirty="0" smtClean="0">
              <a:solidFill>
                <a:schemeClr val="tx1"/>
              </a:solidFill>
            </a:rPr>
            <a:t>the objectives of the Declaration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6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The plan must be developed in consultation and cooperation with Indigenous peoples and with other federal ministers.</a:t>
          </a:r>
          <a:endParaRPr lang="en-US" sz="2000" kern="1200" dirty="0">
            <a:solidFill>
              <a:schemeClr val="tx1"/>
            </a:solidFill>
          </a:endParaRPr>
        </a:p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The plan must be completed within 2 years, by June 21, 2023 and be tabled in Parliament and made public following </a:t>
          </a:r>
          <a:br>
            <a:rPr lang="en-US" sz="2000" kern="1200" dirty="0" smtClean="0">
              <a:solidFill>
                <a:schemeClr val="tx1"/>
              </a:solidFill>
            </a:rPr>
          </a:br>
          <a:r>
            <a:rPr lang="en-US" sz="2000" kern="1200" dirty="0" smtClean="0">
              <a:solidFill>
                <a:schemeClr val="tx1"/>
              </a:solidFill>
            </a:rPr>
            <a:t>its completion.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0" y="1070235"/>
        <a:ext cx="8262724" cy="26396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31321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357"/>
          <a:ext cx="6114415" cy="131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</a:rPr>
            <a:t>Requires the Minister to develop and implement an action plan to achieve </a:t>
          </a:r>
          <a:br>
            <a:rPr lang="en-US" sz="2500" kern="1200" dirty="0" smtClean="0">
              <a:solidFill>
                <a:schemeClr val="tx1"/>
              </a:solidFill>
            </a:rPr>
          </a:br>
          <a:r>
            <a:rPr lang="en-US" sz="2500" kern="1200" dirty="0" smtClean="0">
              <a:solidFill>
                <a:schemeClr val="tx1"/>
              </a:solidFill>
            </a:rPr>
            <a:t>the objectives of the Declaration</a:t>
          </a:r>
          <a:endParaRPr lang="en-US" sz="2500" kern="1200" dirty="0"/>
        </a:p>
      </dsp:txBody>
      <dsp:txXfrm>
        <a:off x="2148308" y="357"/>
        <a:ext cx="6114415" cy="1312857"/>
      </dsp:txXfrm>
    </dsp:sp>
    <dsp:sp modelId="{F46AEBD5-2480-4DB1-92CB-7D7E01B0FAFF}">
      <dsp:nvSpPr>
        <dsp:cNvPr id="0" name=""/>
        <dsp:cNvSpPr/>
      </dsp:nvSpPr>
      <dsp:spPr>
        <a:xfrm>
          <a:off x="0" y="710029"/>
          <a:ext cx="2148308" cy="60802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6</a:t>
          </a:r>
          <a:endParaRPr lang="en-US" sz="3200" b="1" kern="1200" dirty="0"/>
        </a:p>
      </dsp:txBody>
      <dsp:txXfrm>
        <a:off x="29687" y="739716"/>
        <a:ext cx="2088934" cy="578336"/>
      </dsp:txXfrm>
    </dsp:sp>
    <dsp:sp modelId="{CDD7E27A-9CF0-4E5F-ABC1-B6193D0CF8E8}">
      <dsp:nvSpPr>
        <dsp:cNvPr id="0" name=""/>
        <dsp:cNvSpPr/>
      </dsp:nvSpPr>
      <dsp:spPr>
        <a:xfrm>
          <a:off x="0" y="1313215"/>
          <a:ext cx="8262724" cy="3238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The plan must include measures to:		</a:t>
          </a:r>
          <a:endParaRPr lang="en-US" sz="2000" kern="1200" dirty="0">
            <a:solidFill>
              <a:schemeClr val="tx1"/>
            </a:solidFill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tackle violence and discrimination against </a:t>
          </a:r>
          <a:br>
            <a:rPr lang="en-US" sz="2000" kern="1200" dirty="0" smtClean="0">
              <a:solidFill>
                <a:schemeClr val="tx1"/>
              </a:solidFill>
            </a:rPr>
          </a:br>
          <a:r>
            <a:rPr lang="en-US" sz="2000" kern="1200" dirty="0" smtClean="0">
              <a:solidFill>
                <a:schemeClr val="tx1"/>
              </a:solidFill>
            </a:rPr>
            <a:t>Indigenous 	peoples;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promote understanding through human rights education; 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ensure accountability with respect to implementation </a:t>
          </a:r>
          <a:br>
            <a:rPr lang="en-US" sz="2000" kern="1200" dirty="0" smtClean="0">
              <a:solidFill>
                <a:schemeClr val="tx1"/>
              </a:solidFill>
            </a:rPr>
          </a:br>
          <a:r>
            <a:rPr lang="en-US" sz="2000" kern="1200" dirty="0" smtClean="0">
              <a:solidFill>
                <a:schemeClr val="tx1"/>
              </a:solidFill>
            </a:rPr>
            <a:t>of the </a:t>
          </a:r>
          <a:r>
            <a:rPr lang="en-US" sz="2000" kern="1200" dirty="0" smtClean="0">
              <a:solidFill>
                <a:schemeClr val="tx1"/>
              </a:solidFill>
            </a:rPr>
            <a:t>Declaration</a:t>
          </a:r>
          <a:r>
            <a:rPr lang="en-US" sz="2000" kern="1200" dirty="0" smtClean="0">
              <a:solidFill>
                <a:schemeClr val="tx1"/>
              </a:solidFill>
            </a:rPr>
            <a:t>; and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monitor the implementation of the plan and for reviewing and amending the plan.</a:t>
          </a:r>
          <a:endParaRPr lang="en-US" sz="2000" kern="1200" dirty="0"/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0" y="1313215"/>
        <a:ext cx="8262724" cy="32389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Requires the preparation of annual reports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7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Reports must be prepared in consultation and cooperation </a:t>
          </a:r>
          <a:br>
            <a:rPr lang="en-US" sz="2000" kern="1200" dirty="0" smtClean="0"/>
          </a:br>
          <a:r>
            <a:rPr lang="en-US" sz="2000" kern="1200" dirty="0" smtClean="0"/>
            <a:t>with Indigenous peoples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 The report must: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 Address the measures taken to ensure the laws of Canada are consistent with the   Declaration and the preparation and implementation of the action plan; and</a:t>
          </a:r>
          <a:endParaRPr lang="en-CA" sz="2000" kern="1200" dirty="0">
            <a:solidFill>
              <a:schemeClr val="tx1"/>
            </a:solidFill>
          </a:endParaRP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tx1"/>
              </a:solidFill>
            </a:rPr>
            <a:t> Be </a:t>
          </a:r>
          <a:r>
            <a:rPr lang="fr-FR" sz="2000" kern="1200" dirty="0" err="1" smtClean="0">
              <a:solidFill>
                <a:schemeClr val="tx1"/>
              </a:solidFill>
            </a:rPr>
            <a:t>tabled</a:t>
          </a:r>
          <a:r>
            <a:rPr lang="fr-FR" sz="2000" kern="1200" dirty="0" smtClean="0">
              <a:solidFill>
                <a:schemeClr val="tx1"/>
              </a:solidFill>
            </a:rPr>
            <a:t> in </a:t>
          </a:r>
          <a:r>
            <a:rPr lang="fr-FR" sz="2000" kern="1200" dirty="0" err="1" smtClean="0">
              <a:solidFill>
                <a:schemeClr val="tx1"/>
              </a:solidFill>
            </a:rPr>
            <a:t>each</a:t>
          </a:r>
          <a:r>
            <a:rPr lang="fr-FR" sz="2000" kern="1200" dirty="0" smtClean="0">
              <a:solidFill>
                <a:schemeClr val="tx1"/>
              </a:solidFill>
            </a:rPr>
            <a:t> House of </a:t>
          </a:r>
          <a:r>
            <a:rPr lang="fr-FR" sz="2000" kern="1200" dirty="0" err="1" smtClean="0">
              <a:solidFill>
                <a:schemeClr val="tx1"/>
              </a:solidFill>
            </a:rPr>
            <a:t>Parliament</a:t>
          </a:r>
          <a:r>
            <a:rPr lang="fr-FR" sz="2000" kern="1200" dirty="0" smtClean="0">
              <a:solidFill>
                <a:schemeClr val="tx1"/>
              </a:solidFill>
            </a:rPr>
            <a:t>, and </a:t>
          </a:r>
          <a:r>
            <a:rPr lang="fr-FR" sz="2000" kern="1200" dirty="0" err="1" smtClean="0">
              <a:solidFill>
                <a:schemeClr val="tx1"/>
              </a:solidFill>
            </a:rPr>
            <a:t>be</a:t>
          </a:r>
          <a:r>
            <a:rPr lang="fr-FR" sz="2000" kern="1200" dirty="0" smtClean="0">
              <a:solidFill>
                <a:schemeClr val="tx1"/>
              </a:solidFill>
            </a:rPr>
            <a:t> made public</a:t>
          </a:r>
          <a:endParaRPr lang="en-CA" sz="2000" kern="1200" dirty="0"/>
        </a:p>
      </dsp:txBody>
      <dsp:txXfrm>
        <a:off x="0" y="1070235"/>
        <a:ext cx="8262724" cy="26396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Requires the preparation of annual reports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Section 7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000" b="1" kern="1200" dirty="0" smtClean="0"/>
            <a:t>Subsection 7(3) </a:t>
          </a:r>
          <a:r>
            <a:rPr lang="en-CA" sz="2000" kern="1200" dirty="0" smtClean="0"/>
            <a:t>provides that the report stands permanently referred to the committee of each House of Parliament that is designated or established to review matters relating to Indigenous peoples.</a:t>
          </a:r>
          <a:endParaRPr lang="en-US" sz="2000" kern="1200" dirty="0"/>
        </a:p>
      </dsp:txBody>
      <dsp:txXfrm>
        <a:off x="0" y="1070235"/>
        <a:ext cx="8262724" cy="2639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36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-677080" y="358707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-1090372" y="731520"/>
            <a:ext cx="8933892" cy="2855556"/>
          </a:xfrm>
        </p:spPr>
        <p:txBody>
          <a:bodyPr/>
          <a:lstStyle>
            <a:lvl1pPr>
              <a:defRPr sz="3600"/>
            </a:lvl1pPr>
          </a:lstStyle>
          <a:p>
            <a:pPr lvl="0" algn="r"/>
            <a:r>
              <a:rPr lang="en-US" i="1" dirty="0"/>
              <a:t>United Nations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Declaration </a:t>
            </a:r>
            <a:br>
              <a:rPr lang="en-US" i="1" dirty="0" smtClean="0"/>
            </a:br>
            <a:r>
              <a:rPr lang="en-US" i="1" dirty="0" smtClean="0"/>
              <a:t>on </a:t>
            </a:r>
            <a:r>
              <a:rPr lang="en-US" i="1" dirty="0"/>
              <a:t>the Rights of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Indigenous </a:t>
            </a:r>
            <a:r>
              <a:rPr lang="en-US" i="1" dirty="0"/>
              <a:t>Peoples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Act </a:t>
            </a:r>
            <a:r>
              <a:rPr lang="en-US" i="1" dirty="0"/>
              <a:t>Explained</a:t>
            </a:r>
            <a:br>
              <a:rPr lang="en-US" i="1" dirty="0"/>
            </a:b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55275"/>
            <a:ext cx="85206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82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1700" y="1528795"/>
            <a:ext cx="85206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56080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7756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472278"/>
            <a:ext cx="3999900" cy="304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472278"/>
            <a:ext cx="3999900" cy="304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 hasCustomPrompt="1"/>
          </p:nvPr>
        </p:nvSpPr>
        <p:spPr>
          <a:xfrm>
            <a:off x="311700" y="1503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r>
              <a:rPr lang="en-CA" dirty="0" smtClean="0"/>
              <a:t/>
            </a:r>
            <a:br>
              <a:rPr lang="en-CA" dirty="0" smtClean="0"/>
            </a:br>
            <a:endParaRPr dirty="0"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778084"/>
            <a:ext cx="46911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699" y="1533783"/>
            <a:ext cx="8363949" cy="3049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1012275"/>
            <a:ext cx="6367800" cy="35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544254"/>
            <a:ext cx="4045200" cy="21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3761719"/>
            <a:ext cx="40452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3954500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500" b="1"/>
            </a:lvl1pPr>
          </a:lstStyle>
          <a:p>
            <a:endParaRPr dirty="0"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AEAE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1286"/>
            <a:ext cx="9144000" cy="28422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861073"/>
            <a:ext cx="8520600" cy="62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D3C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402983"/>
            <a:ext cx="8520600" cy="266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ackground Image" descr="Métis (Infinity), Inuit (Ulu) and First Nations (Feather) symbols are stacked bottom to top on the left side of the frame." title="Decorative"/>
          <p:cNvPicPr preferRelativeResize="0"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" y="-155122"/>
            <a:ext cx="9140463" cy="51415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90372" y="1076959"/>
            <a:ext cx="8933892" cy="3308581"/>
          </a:xfrm>
        </p:spPr>
        <p:txBody>
          <a:bodyPr/>
          <a:lstStyle/>
          <a:p>
            <a:pPr lvl="0" algn="r"/>
            <a:r>
              <a:rPr lang="en-US" i="1" dirty="0"/>
              <a:t>United Nations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Declaration </a:t>
            </a:r>
            <a:br>
              <a:rPr lang="en-US" i="1" dirty="0" smtClean="0"/>
            </a:br>
            <a:r>
              <a:rPr lang="en-US" i="1" dirty="0" smtClean="0"/>
              <a:t>on </a:t>
            </a:r>
            <a:r>
              <a:rPr lang="en-US" i="1" dirty="0"/>
              <a:t>the Rights of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Indigenous </a:t>
            </a:r>
            <a:r>
              <a:rPr lang="en-US" i="1" dirty="0"/>
              <a:t>Peoples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Act </a:t>
            </a:r>
            <a:r>
              <a:rPr lang="en-US" i="1" dirty="0"/>
              <a:t>Explained</a:t>
            </a:r>
            <a:br>
              <a:rPr lang="en-US" i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89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 6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83171372"/>
              </p:ext>
            </p:extLst>
          </p:nvPr>
        </p:nvGraphicFramePr>
        <p:xfrm>
          <a:off x="440638" y="1115809"/>
          <a:ext cx="8262724" cy="4552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387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 7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77680486"/>
              </p:ext>
            </p:extLst>
          </p:nvPr>
        </p:nvGraphicFramePr>
        <p:xfrm>
          <a:off x="440638" y="11498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6063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 7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57975696"/>
              </p:ext>
            </p:extLst>
          </p:nvPr>
        </p:nvGraphicFramePr>
        <p:xfrm>
          <a:off x="440638" y="11498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043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2493"/>
            <a:ext cx="9143999" cy="342100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>
                <a:solidFill>
                  <a:schemeClr val="bg1"/>
                </a:solidFill>
              </a:rPr>
              <a:t>13</a:t>
            </a:fld>
            <a:endParaRPr lang="en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1416" y="1343278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Have your say</a:t>
            </a:r>
          </a:p>
          <a:p>
            <a:r>
              <a:rPr lang="en-US" dirty="0" smtClean="0"/>
              <a:t>Icon and info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473" y="859596"/>
            <a:ext cx="2145051" cy="21450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430" y="3883632"/>
            <a:ext cx="5702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For more information </a:t>
            </a:r>
            <a:r>
              <a:rPr lang="en-CA" sz="2000" b="1">
                <a:solidFill>
                  <a:schemeClr val="bg1"/>
                </a:solidFill>
              </a:rPr>
              <a:t>about </a:t>
            </a:r>
            <a:r>
              <a:rPr lang="en-CA" sz="2000" b="1" smtClean="0">
                <a:solidFill>
                  <a:schemeClr val="bg1"/>
                </a:solidFill>
              </a:rPr>
              <a:t/>
            </a:r>
            <a:br>
              <a:rPr lang="en-CA" sz="2000" b="1" smtClean="0">
                <a:solidFill>
                  <a:schemeClr val="bg1"/>
                </a:solidFill>
              </a:rPr>
            </a:br>
            <a:r>
              <a:rPr lang="en-CA" sz="2000" b="1" smtClean="0">
                <a:solidFill>
                  <a:schemeClr val="bg1"/>
                </a:solidFill>
              </a:rPr>
              <a:t>the </a:t>
            </a:r>
            <a:r>
              <a:rPr lang="en-CA" sz="2000" b="1" dirty="0">
                <a:solidFill>
                  <a:schemeClr val="bg1"/>
                </a:solidFill>
              </a:rPr>
              <a:t>Declaration and the Act, visit </a:t>
            </a:r>
          </a:p>
          <a:p>
            <a:pPr algn="ctr"/>
            <a:r>
              <a:rPr lang="en-CA" sz="2000" b="1" dirty="0">
                <a:solidFill>
                  <a:schemeClr val="bg1"/>
                </a:solidFill>
              </a:rPr>
              <a:t>Canada.ca/Declaration</a:t>
            </a:r>
          </a:p>
        </p:txBody>
      </p:sp>
    </p:spTree>
    <p:extLst>
      <p:ext uri="{BB962C8B-B14F-4D97-AF65-F5344CB8AC3E}">
        <p14:creationId xmlns:p14="http://schemas.microsoft.com/office/powerpoint/2010/main" val="413544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Overview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28795"/>
            <a:ext cx="8665032" cy="416947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On </a:t>
            </a: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June 21, 2021, the </a:t>
            </a:r>
            <a:r>
              <a:rPr lang="en-US" i="1" dirty="0">
                <a:solidFill>
                  <a:schemeClr val="tx1"/>
                </a:solidFill>
                <a:cs typeface="Times New Roman" panose="02020603050405020304" pitchFamily="18" charset="0"/>
              </a:rPr>
              <a:t>United Nations Declaration on </a:t>
            </a:r>
            <a:r>
              <a:rPr lang="en-US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the </a:t>
            </a:r>
            <a:r>
              <a:rPr lang="en-US" i="1" dirty="0">
                <a:solidFill>
                  <a:schemeClr val="tx1"/>
                </a:solidFill>
                <a:cs typeface="Times New Roman" panose="02020603050405020304" pitchFamily="18" charset="0"/>
              </a:rPr>
              <a:t>Rights of Indigenous Peoples Act </a:t>
            </a: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came into force. </a:t>
            </a:r>
            <a:endParaRPr lang="en-CA" dirty="0">
              <a:solidFill>
                <a:schemeClr val="tx1"/>
              </a:solidFill>
            </a:endParaRPr>
          </a:p>
          <a:p>
            <a:pPr lvl="0"/>
            <a:endParaRPr lang="en-CA" dirty="0">
              <a:solidFill>
                <a:schemeClr val="tx1"/>
              </a:solidFill>
            </a:endParaRPr>
          </a:p>
          <a:p>
            <a:pPr lvl="0"/>
            <a:r>
              <a:rPr lang="en-CA" dirty="0">
                <a:solidFill>
                  <a:schemeClr val="tx1"/>
                </a:solidFill>
              </a:rPr>
              <a:t>The Act provides a framework to advance the Government of Canada’s implementation of the UN  Declaration on the Rights of Indigenous Peoples </a:t>
            </a:r>
            <a:r>
              <a:rPr lang="en-CA" dirty="0" smtClean="0">
                <a:solidFill>
                  <a:schemeClr val="tx1"/>
                </a:solidFill>
              </a:rPr>
              <a:t>(</a:t>
            </a:r>
            <a:r>
              <a:rPr lang="en-CA" dirty="0">
                <a:solidFill>
                  <a:schemeClr val="tx1"/>
                </a:solidFill>
              </a:rPr>
              <a:t>the Declaration) in partnership with Indigenous peoples</a:t>
            </a:r>
            <a:r>
              <a:rPr lang="en-CA" dirty="0" smtClean="0">
                <a:solidFill>
                  <a:schemeClr val="tx1"/>
                </a:solidFill>
              </a:rPr>
              <a:t>.</a:t>
            </a:r>
            <a:endParaRPr lang="en-CA" dirty="0">
              <a:solidFill>
                <a:schemeClr val="tx1"/>
              </a:solidFill>
            </a:endParaRPr>
          </a:p>
          <a:p>
            <a:pPr lvl="0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7176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28795"/>
            <a:ext cx="8520600" cy="3731574"/>
          </a:xfrm>
        </p:spPr>
        <p:txBody>
          <a:bodyPr/>
          <a:lstStyle/>
          <a:p>
            <a:pPr lvl="0"/>
            <a:r>
              <a:rPr lang="en-CA" dirty="0">
                <a:solidFill>
                  <a:schemeClr val="tx1"/>
                </a:solidFill>
              </a:rPr>
              <a:t>The Act is about protecting and promoting </a:t>
            </a:r>
            <a:r>
              <a:rPr lang="en-CA" dirty="0" smtClean="0">
                <a:solidFill>
                  <a:schemeClr val="tx1"/>
                </a:solidFill>
              </a:rPr>
              <a:t>Indigenous </a:t>
            </a:r>
            <a:r>
              <a:rPr lang="en-CA" dirty="0">
                <a:solidFill>
                  <a:schemeClr val="tx1"/>
                </a:solidFill>
              </a:rPr>
              <a:t>rights, </a:t>
            </a: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>including </a:t>
            </a:r>
            <a:r>
              <a:rPr lang="en-CA" dirty="0">
                <a:solidFill>
                  <a:schemeClr val="tx1"/>
                </a:solidFill>
              </a:rPr>
              <a:t>rights to self-determination, </a:t>
            </a:r>
            <a:r>
              <a:rPr lang="en-CA" dirty="0" smtClean="0">
                <a:solidFill>
                  <a:schemeClr val="tx1"/>
                </a:solidFill>
              </a:rPr>
              <a:t>self-government</a:t>
            </a:r>
            <a:r>
              <a:rPr lang="en-CA" dirty="0">
                <a:solidFill>
                  <a:schemeClr val="tx1"/>
                </a:solidFill>
              </a:rPr>
              <a:t>, equality, </a:t>
            </a: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>and </a:t>
            </a:r>
            <a:r>
              <a:rPr lang="en-CA" dirty="0">
                <a:solidFill>
                  <a:schemeClr val="tx1"/>
                </a:solidFill>
              </a:rPr>
              <a:t>non-discrimination </a:t>
            </a:r>
            <a:r>
              <a:rPr lang="en-CA" dirty="0" smtClean="0">
                <a:solidFill>
                  <a:schemeClr val="tx1"/>
                </a:solidFill>
              </a:rPr>
              <a:t>as </a:t>
            </a:r>
            <a:r>
              <a:rPr lang="en-CA" dirty="0">
                <a:solidFill>
                  <a:schemeClr val="tx1"/>
                </a:solidFill>
              </a:rPr>
              <a:t>a basis for forging stronger relationships with </a:t>
            </a:r>
            <a:r>
              <a:rPr lang="en-CA" dirty="0" smtClean="0">
                <a:solidFill>
                  <a:schemeClr val="tx1"/>
                </a:solidFill>
              </a:rPr>
              <a:t>First </a:t>
            </a:r>
            <a:r>
              <a:rPr lang="en-CA" dirty="0">
                <a:solidFill>
                  <a:schemeClr val="tx1"/>
                </a:solidFill>
              </a:rPr>
              <a:t>Nations, Inuit and Métis peoples. </a:t>
            </a:r>
          </a:p>
          <a:p>
            <a:pPr lvl="0"/>
            <a:endParaRPr lang="en-C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 Act consists of a number of </a:t>
            </a:r>
            <a:r>
              <a:rPr lang="en-US" dirty="0" err="1">
                <a:solidFill>
                  <a:schemeClr val="tx1"/>
                </a:solidFill>
              </a:rPr>
              <a:t>preambular</a:t>
            </a:r>
            <a:r>
              <a:rPr lang="en-US" dirty="0">
                <a:solidFill>
                  <a:schemeClr val="tx1"/>
                </a:solidFill>
              </a:rPr>
              <a:t> provisions followed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by </a:t>
            </a:r>
            <a:r>
              <a:rPr lang="en-US" dirty="0">
                <a:solidFill>
                  <a:schemeClr val="tx1"/>
                </a:solidFill>
              </a:rPr>
              <a:t>seven sections and a schedule, which attaches the Declaration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the Act.</a:t>
            </a:r>
          </a:p>
          <a:p>
            <a:pPr lvl="0"/>
            <a:endParaRPr lang="en-CA" dirty="0">
              <a:solidFill>
                <a:schemeClr val="tx1"/>
              </a:solidFill>
            </a:endParaRPr>
          </a:p>
          <a:p>
            <a:pPr lvl="0"/>
            <a:endParaRPr lang="en-CA" dirty="0">
              <a:solidFill>
                <a:schemeClr val="tx1"/>
              </a:solidFill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42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US" dirty="0"/>
              <a:t>Key Elements 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Preamble</a:t>
            </a:r>
            <a:r>
              <a:rPr lang="en-US" dirty="0"/>
              <a:t>, </a:t>
            </a:r>
            <a:r>
              <a:rPr lang="en-US" dirty="0" smtClean="0"/>
              <a:t>Sections </a:t>
            </a:r>
            <a:r>
              <a:rPr lang="en-US" dirty="0"/>
              <a:t>2 and 3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47184217"/>
              </p:ext>
            </p:extLst>
          </p:nvPr>
        </p:nvGraphicFramePr>
        <p:xfrm>
          <a:off x="440638" y="1515308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0973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US" dirty="0"/>
              <a:t>Key Elements 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Preamble</a:t>
            </a:r>
            <a:r>
              <a:rPr lang="en-US" dirty="0"/>
              <a:t>, </a:t>
            </a:r>
            <a:r>
              <a:rPr lang="en-US" dirty="0" smtClean="0"/>
              <a:t>Sections </a:t>
            </a:r>
            <a:r>
              <a:rPr lang="en-US" dirty="0"/>
              <a:t>2 and 3</a:t>
            </a:r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57903897"/>
              </p:ext>
            </p:extLst>
          </p:nvPr>
        </p:nvGraphicFramePr>
        <p:xfrm>
          <a:off x="440638" y="1764352"/>
          <a:ext cx="8262724" cy="489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2284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US" dirty="0"/>
              <a:t>Key Elements 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Preamble</a:t>
            </a:r>
            <a:r>
              <a:rPr lang="en-US" dirty="0"/>
              <a:t>, </a:t>
            </a:r>
            <a:r>
              <a:rPr lang="en-US" dirty="0" smtClean="0"/>
              <a:t>Sections </a:t>
            </a:r>
            <a:r>
              <a:rPr lang="en-US" dirty="0"/>
              <a:t>2 and 3</a:t>
            </a:r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40353032"/>
              </p:ext>
            </p:extLst>
          </p:nvPr>
        </p:nvGraphicFramePr>
        <p:xfrm>
          <a:off x="440638" y="1622112"/>
          <a:ext cx="8262724" cy="489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6273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Sections 4 and 5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66742649"/>
              </p:ext>
            </p:extLst>
          </p:nvPr>
        </p:nvGraphicFramePr>
        <p:xfrm>
          <a:off x="440638" y="9530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036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Sections 4 and 5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28904852"/>
              </p:ext>
            </p:extLst>
          </p:nvPr>
        </p:nvGraphicFramePr>
        <p:xfrm>
          <a:off x="440638" y="11498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030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en-CA" dirty="0"/>
              <a:t>Key Elements – Section 6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31824883"/>
              </p:ext>
            </p:extLst>
          </p:nvPr>
        </p:nvGraphicFramePr>
        <p:xfrm>
          <a:off x="440638" y="1433348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8448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Justice Document" ma:contentTypeID="0x010100BA8611C8BA8DB2418B4D4CF993FC9B62006A4D8DD70A81CB46B42F7DF192122CE1" ma:contentTypeVersion="138" ma:contentTypeDescription="" ma:contentTypeScope="" ma:versionID="7e93c7837cbd54fe019b4f8844d74745">
  <xsd:schema xmlns:xsd="http://www.w3.org/2001/XMLSchema" xmlns:xs="http://www.w3.org/2001/XMLSchema" xmlns:p="http://schemas.microsoft.com/office/2006/metadata/properties" xmlns:ns1="http://schemas.microsoft.com/sharepoint/v3" xmlns:ns2="b725f225-bea6-44e9-8570-dad8cce9101e" xmlns:ns3="f6cff801-ccc6-49c4-bf39-0edf9337bbab" targetNamespace="http://schemas.microsoft.com/office/2006/metadata/properties" ma:root="true" ma:fieldsID="daea8054b3caacc687f5acceb4ecf147" ns1:_="" ns2:_="" ns3:_="">
    <xsd:import namespace="http://schemas.microsoft.com/sharepoint/v3"/>
    <xsd:import namespace="b725f225-bea6-44e9-8570-dad8cce9101e"/>
    <xsd:import namespace="f6cff801-ccc6-49c4-bf39-0edf9337bbab"/>
    <xsd:element name="properties">
      <xsd:complexType>
        <xsd:sequence>
          <xsd:element name="documentManagement">
            <xsd:complexType>
              <xsd:all>
                <xsd:element ref="ns2:j1b5dcd4430249c18cbaee35a4c35ad9" minOccurs="0"/>
                <xsd:element ref="ns2:TaxCatchAll" minOccurs="0"/>
                <xsd:element ref="ns2:TaxCatchAllLabel" minOccurs="0"/>
                <xsd:element ref="ns2:b6e2b5c1b9f145019440d5a90b55edf8" minOccurs="0"/>
                <xsd:element ref="ns2:i93b4daf849840eeaef05c05bfeec49d" minOccurs="0"/>
                <xsd:element ref="ns2:p98d4e7371714dd68ba8ead81c2f0b01" minOccurs="0"/>
                <xsd:element ref="ns2:i155234f7ce9406785afd802285f54b6" minOccurs="0"/>
                <xsd:element ref="ns2:File_x0020_Number" minOccurs="0"/>
                <xsd:element ref="ns2:TaxKeywordTaxHTField" minOccurs="0"/>
                <xsd:element ref="ns2:Archived" minOccurs="0"/>
                <xsd:element ref="ns2:Final" minOccurs="0"/>
                <xsd:element ref="ns2:paf1ef07923d4093b7c49d613771fe3b" minOccurs="0"/>
                <xsd:element ref="ns2:DWFrom" minOccurs="0"/>
                <xsd:element ref="ns2:DWTo" minOccurs="0"/>
                <xsd:element ref="ns2:DWCc" minOccurs="0"/>
                <xsd:element ref="ns2:DWEmailSubject" minOccurs="0"/>
                <xsd:element ref="ns2:DWHasAttachments" minOccurs="0"/>
                <xsd:element ref="ns2:DWEmailDate" minOccurs="0"/>
                <xsd:element ref="ns1:DocumentSetDescription" minOccurs="0"/>
                <xsd:element ref="ns2:MailPreview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33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5f225-bea6-44e9-8570-dad8cce9101e" elementFormDefault="qualified">
    <xsd:import namespace="http://schemas.microsoft.com/office/2006/documentManagement/types"/>
    <xsd:import namespace="http://schemas.microsoft.com/office/infopath/2007/PartnerControls"/>
    <xsd:element name="j1b5dcd4430249c18cbaee35a4c35ad9" ma:index="8" nillable="true" ma:taxonomy="true" ma:internalName="j1b5dcd4430249c18cbaee35a4c35ad9" ma:taxonomyFieldName="Organisation" ma:displayName="Organisation" ma:default="" ma:fieldId="{31b5dcd4-4302-49c1-8cba-ee35a4c35ad9}" ma:sspId="35648788-ecba-4b04-acbd-732497e0cf61" ma:termSetId="84f0215e-65c0-40e7-bc93-875151567c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954467d-393e-4530-b03c-d75c894c01b7}" ma:internalName="TaxCatchAll" ma:showField="CatchAllData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954467d-393e-4530-b03c-d75c894c01b7}" ma:internalName="TaxCatchAllLabel" ma:readOnly="true" ma:showField="CatchAllDataLabel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6e2b5c1b9f145019440d5a90b55edf8" ma:index="12" nillable="true" ma:taxonomy="true" ma:internalName="b6e2b5c1b9f145019440d5a90b55edf8" ma:taxonomyFieldName="Subject1" ma:displayName="Subject" ma:indexed="true" ma:readOnly="false" ma:default="3;#Communications|a490b14b-f530-4f0b-97fc-b294bcdf4be6" ma:fieldId="{b6e2b5c1-b9f1-4501-9440-d5a90b55edf8}" ma:sspId="35648788-ecba-4b04-acbd-732497e0cf61" ma:termSetId="f370bc38-93b5-4f05-b213-d037f4953e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3b4daf849840eeaef05c05bfeec49d" ma:index="14" nillable="true" ma:taxonomy="true" ma:internalName="i93b4daf849840eeaef05c05bfeec49d" ma:taxonomyFieldName="Document_x0020_type" ma:displayName="Document type" ma:indexed="true" ma:default="" ma:fieldId="{293b4daf-8498-40ee-aef0-5c05bfeec49d}" ma:sspId="35648788-ecba-4b04-acbd-732497e0cf61" ma:termSetId="0f0ac3ff-8dbb-42b5-89e8-f9c0db08d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98d4e7371714dd68ba8ead81c2f0b01" ma:index="16" ma:taxonomy="true" ma:internalName="p98d4e7371714dd68ba8ead81c2f0b01" ma:taxonomyFieldName="Language1" ma:displayName="Language" ma:indexed="true" ma:readOnly="false" ma:default="1;#English|a4bed915-78d8-458e-a073-85b2d5287cd2" ma:fieldId="{998d4e73-7171-4dd6-8ba8-ead81c2f0b01}" ma:sspId="35648788-ecba-4b04-acbd-732497e0cf61" ma:termSetId="d8f9ee4c-8009-4a39-b4e3-1804e0ffca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55234f7ce9406785afd802285f54b6" ma:index="18" nillable="true" ma:taxonomy="true" ma:internalName="i155234f7ce9406785afd802285f54b6" ma:taxonomyFieldName="Security" ma:displayName="Security" ma:default="6;#Unclassified|46e30526-9ff0-4654-a636-aa8b02ed351c" ma:fieldId="{2155234f-7ce9-4067-85af-d802285f54b6}" ma:sspId="35648788-ecba-4b04-acbd-732497e0cf61" ma:termSetId="034b84e2-83a5-49f9-8e55-1e1dcc71e5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_x0020_Number" ma:index="20" nillable="true" ma:displayName="File Number" ma:internalName="File_x0020_Number">
      <xsd:simpleType>
        <xsd:restriction base="dms:Text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35648788-ecba-4b04-acbd-732497e0cf6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Archived" ma:index="23" nillable="true" ma:displayName="Archived" ma:default="No" ma:format="Dropdown" ma:hidden="true" ma:internalName="Archived" ma:readOnly="false">
      <xsd:simpleType>
        <xsd:restriction base="dms:Choice">
          <xsd:enumeration value="No"/>
          <xsd:enumeration value="Yes"/>
        </xsd:restriction>
      </xsd:simpleType>
    </xsd:element>
    <xsd:element name="Final" ma:index="24" nillable="true" ma:displayName="Final" ma:default="0" ma:internalName="Final">
      <xsd:simpleType>
        <xsd:restriction base="dms:Boolean"/>
      </xsd:simpleType>
    </xsd:element>
    <xsd:element name="paf1ef07923d4093b7c49d613771fe3b" ma:index="25" nillable="true" ma:taxonomy="true" ma:internalName="paf1ef07923d4093b7c49d613771fe3b" ma:taxonomyFieldName="Fiscal_x0020_Year" ma:displayName="Fiscal Year" ma:default="" ma:fieldId="{9af1ef07-923d-4093-b7c4-9d613771fe3b}" ma:sspId="35648788-ecba-4b04-acbd-732497e0cf61" ma:termSetId="a8aa7fdb-df41-4efd-a7ce-79adda59bb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WFrom" ma:index="27" nillable="true" ma:displayName="From" ma:description="This field auto-populates for emails." ma:internalName="DWFrom">
      <xsd:simpleType>
        <xsd:restriction base="dms:Text">
          <xsd:maxLength value="255"/>
        </xsd:restriction>
      </xsd:simpleType>
    </xsd:element>
    <xsd:element name="DWTo" ma:index="28" nillable="true" ma:displayName="To" ma:description="This field auto-populates for emails." ma:internalName="DWTo">
      <xsd:simpleType>
        <xsd:restriction base="dms:Note">
          <xsd:maxLength value="255"/>
        </xsd:restriction>
      </xsd:simpleType>
    </xsd:element>
    <xsd:element name="DWCc" ma:index="29" nillable="true" ma:displayName="Cc" ma:description="This field auto-populates for emails." ma:internalName="DWCc">
      <xsd:simpleType>
        <xsd:restriction base="dms:Note">
          <xsd:maxLength value="255"/>
        </xsd:restriction>
      </xsd:simpleType>
    </xsd:element>
    <xsd:element name="DWEmailSubject" ma:index="30" nillable="true" ma:displayName="EmailSubject" ma:description="This field auto-populates for emails." ma:internalName="DWEmailSubject">
      <xsd:simpleType>
        <xsd:restriction base="dms:Text">
          <xsd:maxLength value="255"/>
        </xsd:restriction>
      </xsd:simpleType>
    </xsd:element>
    <xsd:element name="DWHasAttachments" ma:index="31" nillable="true" ma:displayName="Has Attachments" ma:default="0" ma:description="This field auto-populates for emails." ma:internalName="DWHasAttachments">
      <xsd:simpleType>
        <xsd:restriction base="dms:Boolean"/>
      </xsd:simpleType>
    </xsd:element>
    <xsd:element name="DWEmailDate" ma:index="32" nillable="true" ma:displayName="EmailDate" ma:description="This field auto-populates for emails." ma:format="DateTime" ma:internalName="DWEmailDate">
      <xsd:simpleType>
        <xsd:restriction base="dms:DateTime"/>
      </xsd:simpleType>
    </xsd:element>
    <xsd:element name="MailPreviewData" ma:index="34" nillable="true" ma:displayName="MailPreviewData" ma:description="Required for Harmon.ie to enable the Email Preview feature" ma:hidden="true" ma:internalName="MailPreviewData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ff801-ccc6-49c4-bf39-0edf9337bbab" elementFormDefault="qualified">
    <xsd:import namespace="http://schemas.microsoft.com/office/2006/documentManagement/types"/>
    <xsd:import namespace="http://schemas.microsoft.com/office/infopath/2007/PartnerControls"/>
    <xsd:element name="_dlc_DocId" ma:index="3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WCc xmlns="b725f225-bea6-44e9-8570-dad8cce9101e" xsi:nil="true"/>
    <Final xmlns="b725f225-bea6-44e9-8570-dad8cce9101e">false</Final>
    <DWEmailDate xmlns="b725f225-bea6-44e9-8570-dad8cce9101e" xsi:nil="true"/>
    <TaxKeywordTaxHTField xmlns="b725f225-bea6-44e9-8570-dad8cce9101e">
      <Terms xmlns="http://schemas.microsoft.com/office/infopath/2007/PartnerControls"/>
    </TaxKeywordTaxHTField>
    <Archived xmlns="b725f225-bea6-44e9-8570-dad8cce9101e">No</Archived>
    <TaxCatchAll xmlns="b725f225-bea6-44e9-8570-dad8cce9101e">
      <Value>27</Value>
      <Value>3988</Value>
      <Value>18</Value>
      <Value>1</Value>
      <Value>6</Value>
    </TaxCatchAll>
    <DWFrom xmlns="b725f225-bea6-44e9-8570-dad8cce9101e" xsi:nil="true"/>
    <DocumentSetDescription xmlns="http://schemas.microsoft.com/sharepoint/v3" xsi:nil="true"/>
    <i155234f7ce9406785afd802285f54b6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46e30526-9ff0-4654-a636-aa8b02ed351c</TermId>
        </TermInfo>
      </Terms>
    </i155234f7ce9406785afd802285f54b6>
    <j1b5dcd4430249c18cbaee35a4c35ad9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Director General's Office</TermName>
          <TermId xmlns="http://schemas.microsoft.com/office/infopath/2007/PartnerControls">0f4f5eaf-6bb9-42de-93df-c41df724440f</TermId>
        </TermInfo>
      </Terms>
    </j1b5dcd4430249c18cbaee35a4c35ad9>
    <DWEmailSubject xmlns="b725f225-bea6-44e9-8570-dad8cce9101e" xsi:nil="true"/>
    <paf1ef07923d4093b7c49d613771fe3b xmlns="b725f225-bea6-44e9-8570-dad8cce9101e">
      <Terms xmlns="http://schemas.microsoft.com/office/infopath/2007/PartnerControls"/>
    </paf1ef07923d4093b7c49d613771fe3b>
    <p98d4e7371714dd68ba8ead81c2f0b01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a4bed915-78d8-458e-a073-85b2d5287cd2</TermId>
        </TermInfo>
      </Terms>
    </p98d4e7371714dd68ba8ead81c2f0b01>
    <DWHasAttachments xmlns="b725f225-bea6-44e9-8570-dad8cce9101e">false</DWHasAttachments>
    <MailPreviewData xmlns="b725f225-bea6-44e9-8570-dad8cce9101e" xsi:nil="true"/>
    <b6e2b5c1b9f145019440d5a90b55edf8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 Services</TermName>
          <TermId xmlns="http://schemas.microsoft.com/office/infopath/2007/PartnerControls">b7477135-c060-44a9-92e6-5dd5d249ae56</TermId>
        </TermInfo>
      </Terms>
    </b6e2b5c1b9f145019440d5a90b55edf8>
    <i93b4daf849840eeaef05c05bfeec49d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 Material</TermName>
          <TermId xmlns="http://schemas.microsoft.com/office/infopath/2007/PartnerControls">4b372146-86b7-4966-a3a3-f765689b066a</TermId>
        </TermInfo>
      </Terms>
    </i93b4daf849840eeaef05c05bfeec49d>
    <DWTo xmlns="b725f225-bea6-44e9-8570-dad8cce9101e" xsi:nil="true"/>
    <File_x0020_Number xmlns="b725f225-bea6-44e9-8570-dad8cce9101e">8921178</File_x0020_Number>
    <_dlc_DocId xmlns="f6cff801-ccc6-49c4-bf39-0edf9337bbab">1006-1472399268-33409</_dlc_DocId>
    <_dlc_DocIdUrl xmlns="f6cff801-ccc6-49c4-bf39-0edf9337bbab">
      <Url>http://collaboration/ts/cb-dc/dgo-bdg/_layouts/15/DocIdRedir.aspx?ID=1006-1472399268-33409</Url>
      <Description>1006-1472399268-33409</Description>
    </_dlc_DocIdUrl>
  </documentManagement>
</p:properties>
</file>

<file path=customXml/item6.xml><?xml version="1.0" encoding="utf-8"?>
<?mso-contentType ?>
<SharedContentType xmlns="Microsoft.SharePoint.Taxonomy.ContentTypeSync" SourceId="35648788-ecba-4b04-acbd-732497e0cf61" ContentTypeId="0x010100BA8611C8BA8DB2418B4D4CF993FC9B62" PreviousValue="false"/>
</file>

<file path=customXml/itemProps1.xml><?xml version="1.0" encoding="utf-8"?>
<ds:datastoreItem xmlns:ds="http://schemas.openxmlformats.org/officeDocument/2006/customXml" ds:itemID="{3C5ADB1D-D49C-473A-A228-B2B63243E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25f225-bea6-44e9-8570-dad8cce9101e"/>
    <ds:schemaRef ds:uri="f6cff801-ccc6-49c4-bf39-0edf9337b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2B0887-B9FB-4A1B-8460-E1237D0EE4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3F6B7A-6D78-4959-B3F5-2037E47622B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312D0A7-C392-415E-AAF0-89C4CA206BE7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8995D172-B60F-4209-80DB-C67D06593C89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6cff801-ccc6-49c4-bf39-0edf9337bbab"/>
    <ds:schemaRef ds:uri="b725f225-bea6-44e9-8570-dad8cce9101e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0DAE7ED5-BEFF-4056-A167-AB223BF854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720</Words>
  <Application>Microsoft Office PowerPoint</Application>
  <PresentationFormat>On-screen Show (16:9)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Simple Light</vt:lpstr>
      <vt:lpstr>United Nations  Declaration  on the Rights of  Indigenous Peoples  Act Explained </vt:lpstr>
      <vt:lpstr>Overview</vt:lpstr>
      <vt:lpstr>Overview</vt:lpstr>
      <vt:lpstr>Key Elements –  Preamble, Sections 2 and 3</vt:lpstr>
      <vt:lpstr>Key Elements –  Preamble, Sections 2 and 3</vt:lpstr>
      <vt:lpstr>Key Elements –  Preamble, Sections 2 and 3</vt:lpstr>
      <vt:lpstr>Key Elements – Sections 4 and 5</vt:lpstr>
      <vt:lpstr>Key Elements – Sections 4 and 5</vt:lpstr>
      <vt:lpstr>Key Elements – Section 6</vt:lpstr>
      <vt:lpstr>Key Elements – Section 6</vt:lpstr>
      <vt:lpstr>Key Elements – Section 7</vt:lpstr>
      <vt:lpstr>Key Elements – Section 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Céline</dc:creator>
  <cp:lastModifiedBy>Gabrielle Boivin</cp:lastModifiedBy>
  <cp:revision>153</cp:revision>
  <dcterms:modified xsi:type="dcterms:W3CDTF">2022-03-24T14:39:42Z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0x010100BA8611C8BA8DB2418B4D4CF993FC9B62006A4D8DD70A81CB46B42F7DF192122CE1</vt:lpwstr>
  </property>
  <property fmtid="{D5CDD505-2E9C-101B-9397-08002B2CF9AE}" pid="3" name="_dlc_DocIdItemGuid">
    <vt:lpwstr>3388c246-fdda-4840-90d0-b4c045da88b2</vt:lpwstr>
  </property>
  <property fmtid="{D5CDD505-2E9C-101B-9397-08002B2CF9AE}" pid="4" name="TaxKeyword">
    <vt:lpwstr/>
  </property>
  <property fmtid="{D5CDD505-2E9C-101B-9397-08002B2CF9AE}" pid="5" name="Security">
    <vt:lpwstr>6;#Unclassified|46e30526-9ff0-4654-a636-aa8b02ed351c</vt:lpwstr>
  </property>
  <property fmtid="{D5CDD505-2E9C-101B-9397-08002B2CF9AE}" pid="6" name="Organisation">
    <vt:lpwstr>3988;#Director General's Office|0f4f5eaf-6bb9-42de-93df-c41df724440f</vt:lpwstr>
  </property>
  <property fmtid="{D5CDD505-2E9C-101B-9397-08002B2CF9AE}" pid="7" name="Language1">
    <vt:lpwstr>1;#English|a4bed915-78d8-458e-a073-85b2d5287cd2</vt:lpwstr>
  </property>
  <property fmtid="{D5CDD505-2E9C-101B-9397-08002B2CF9AE}" pid="8" name="Subject1">
    <vt:lpwstr>27;#Administrative Services|b7477135-c060-44a9-92e6-5dd5d249ae56</vt:lpwstr>
  </property>
  <property fmtid="{D5CDD505-2E9C-101B-9397-08002B2CF9AE}" pid="9" name="Fiscal Year">
    <vt:lpwstr/>
  </property>
  <property fmtid="{D5CDD505-2E9C-101B-9397-08002B2CF9AE}" pid="10" name="Document type">
    <vt:lpwstr>18;#Communications Material|4b372146-86b7-4966-a3a3-f765689b066a</vt:lpwstr>
  </property>
</Properties>
</file>