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9" r:id="rId7"/>
  </p:sldMasterIdLst>
  <p:notesMasterIdLst>
    <p:notesMasterId r:id="rId27"/>
  </p:notesMasterIdLst>
  <p:sldIdLst>
    <p:sldId id="297" r:id="rId8"/>
    <p:sldId id="279" r:id="rId9"/>
    <p:sldId id="280" r:id="rId10"/>
    <p:sldId id="281" r:id="rId11"/>
    <p:sldId id="269" r:id="rId12"/>
    <p:sldId id="283" r:id="rId13"/>
    <p:sldId id="285" r:id="rId14"/>
    <p:sldId id="284" r:id="rId15"/>
    <p:sldId id="286" r:id="rId16"/>
    <p:sldId id="287" r:id="rId17"/>
    <p:sldId id="289" r:id="rId18"/>
    <p:sldId id="290" r:id="rId19"/>
    <p:sldId id="291" r:id="rId20"/>
    <p:sldId id="292" r:id="rId21"/>
    <p:sldId id="293" r:id="rId22"/>
    <p:sldId id="296" r:id="rId23"/>
    <p:sldId id="294" r:id="rId24"/>
    <p:sldId id="295" r:id="rId25"/>
    <p:sldId id="278" r:id="rId2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guide id="3" orient="horz" pos="2232">
          <p15:clr>
            <a:srgbClr val="9AA0A6"/>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aili Patel" initials="SP" lastIdx="2" clrIdx="0">
    <p:extLst>
      <p:ext uri="{19B8F6BF-5375-455C-9EA6-DF929625EA0E}">
        <p15:presenceInfo xmlns:p15="http://schemas.microsoft.com/office/powerpoint/2012/main" userId="S-1-5-21-56248481-1131155372-1737835142-32334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3D3E"/>
    <a:srgbClr val="427A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9363" autoAdjust="0"/>
    <p:restoredTop sz="86608" autoAdjust="0"/>
  </p:normalViewPr>
  <p:slideViewPr>
    <p:cSldViewPr snapToGrid="0">
      <p:cViewPr varScale="1">
        <p:scale>
          <a:sx n="79" d="100"/>
          <a:sy n="79" d="100"/>
        </p:scale>
        <p:origin x="392" y="36"/>
      </p:cViewPr>
      <p:guideLst>
        <p:guide orient="horz" pos="1620"/>
        <p:guide pos="2880"/>
        <p:guide orient="horz" pos="223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1.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tableStyles" Target="tableStyles.xml"/><Relationship Id="rId5" Type="http://schemas.openxmlformats.org/officeDocument/2006/relationships/customXml" Target="../customXml/item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commentAuthors" Target="commentAuthors.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notesMaster" Target="notesMasters/notesMaster1.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284073668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0"/>
        <p:cNvGrpSpPr/>
        <p:nvPr/>
      </p:nvGrpSpPr>
      <p:grpSpPr>
        <a:xfrm>
          <a:off x="0" y="0"/>
          <a:ext cx="0" cy="0"/>
          <a:chOff x="0" y="0"/>
          <a:chExt cx="0" cy="0"/>
        </a:xfrm>
      </p:grpSpPr>
      <p:sp>
        <p:nvSpPr>
          <p:cNvPr id="11" name="Google Shape;11;p2"/>
          <p:cNvSpPr txBox="1">
            <a:spLocks noGrp="1"/>
          </p:cNvSpPr>
          <p:nvPr>
            <p:ph type="ctrTitle"/>
          </p:nvPr>
        </p:nvSpPr>
        <p:spPr>
          <a:xfrm>
            <a:off x="311708" y="149752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3600" b="1"/>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dirty="0"/>
          </a:p>
        </p:txBody>
      </p:sp>
      <p:sp>
        <p:nvSpPr>
          <p:cNvPr id="12" name="Google Shape;12;p2"/>
          <p:cNvSpPr txBox="1">
            <a:spLocks noGrp="1"/>
          </p:cNvSpPr>
          <p:nvPr>
            <p:ph type="subTitle" idx="1"/>
          </p:nvPr>
        </p:nvSpPr>
        <p:spPr>
          <a:xfrm>
            <a:off x="311700" y="358707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30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dirty="0"/>
          </a:p>
        </p:txBody>
      </p:sp>
      <p:sp>
        <p:nvSpPr>
          <p:cNvPr id="13" name="Google Shape;13;p2"/>
          <p:cNvSpPr txBox="1">
            <a:spLocks noGrp="1"/>
          </p:cNvSpPr>
          <p:nvPr>
            <p:ph type="sldNum" idx="12"/>
          </p:nvPr>
        </p:nvSpPr>
        <p:spPr>
          <a:xfrm>
            <a:off x="831120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5"/>
        <p:cNvGrpSpPr/>
        <p:nvPr/>
      </p:nvGrpSpPr>
      <p:grpSpPr>
        <a:xfrm>
          <a:off x="0" y="0"/>
          <a:ext cx="0" cy="0"/>
          <a:chOff x="0" y="0"/>
          <a:chExt cx="0" cy="0"/>
        </a:xfrm>
      </p:grpSpPr>
      <p:sp>
        <p:nvSpPr>
          <p:cNvPr id="46" name="Google Shape;46;p11"/>
          <p:cNvSpPr txBox="1">
            <a:spLocks noGrp="1"/>
          </p:cNvSpPr>
          <p:nvPr>
            <p:ph type="title" hasCustomPrompt="1"/>
          </p:nvPr>
        </p:nvSpPr>
        <p:spPr>
          <a:xfrm>
            <a:off x="311700" y="1355275"/>
            <a:ext cx="8520600" cy="1714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1200"/>
              <a:buNone/>
              <a:defRPr sz="11200" b="1"/>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7" name="Google Shape;47;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sz="2200"/>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dirty="0"/>
          </a:p>
        </p:txBody>
      </p:sp>
      <p:sp>
        <p:nvSpPr>
          <p:cNvPr id="48" name="Google Shape;48;p11"/>
          <p:cNvSpPr txBox="1">
            <a:spLocks noGrp="1"/>
          </p:cNvSpPr>
          <p:nvPr>
            <p:ph type="sldNum" idx="12"/>
          </p:nvPr>
        </p:nvSpPr>
        <p:spPr>
          <a:xfrm>
            <a:off x="831120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9"/>
        <p:cNvGrpSpPr/>
        <p:nvPr/>
      </p:nvGrpSpPr>
      <p:grpSpPr>
        <a:xfrm>
          <a:off x="0" y="0"/>
          <a:ext cx="0" cy="0"/>
          <a:chOff x="0" y="0"/>
          <a:chExt cx="0" cy="0"/>
        </a:xfrm>
      </p:grpSpPr>
      <p:sp>
        <p:nvSpPr>
          <p:cNvPr id="50" name="Google Shape;50;p12"/>
          <p:cNvSpPr txBox="1">
            <a:spLocks noGrp="1"/>
          </p:cNvSpPr>
          <p:nvPr>
            <p:ph type="sldNum" idx="12"/>
          </p:nvPr>
        </p:nvSpPr>
        <p:spPr>
          <a:xfrm>
            <a:off x="831120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311700" y="903033"/>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sz="3600" b="1"/>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dirty="0"/>
          </a:p>
        </p:txBody>
      </p:sp>
      <p:sp>
        <p:nvSpPr>
          <p:cNvPr id="16" name="Google Shape;16;p3"/>
          <p:cNvSpPr txBox="1">
            <a:spLocks noGrp="1"/>
          </p:cNvSpPr>
          <p:nvPr>
            <p:ph type="body" idx="1"/>
          </p:nvPr>
        </p:nvSpPr>
        <p:spPr>
          <a:xfrm>
            <a:off x="311700" y="1585609"/>
            <a:ext cx="8520600" cy="3032641"/>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sz="2200"/>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dirty="0"/>
          </a:p>
        </p:txBody>
      </p:sp>
      <p:sp>
        <p:nvSpPr>
          <p:cNvPr id="17" name="Google Shape;17;p3"/>
          <p:cNvSpPr txBox="1">
            <a:spLocks noGrp="1"/>
          </p:cNvSpPr>
          <p:nvPr>
            <p:ph type="sldNum" idx="12"/>
          </p:nvPr>
        </p:nvSpPr>
        <p:spPr>
          <a:xfrm>
            <a:off x="831120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8"/>
        <p:cNvGrpSpPr/>
        <p:nvPr/>
      </p:nvGrpSpPr>
      <p:grpSpPr>
        <a:xfrm>
          <a:off x="0" y="0"/>
          <a:ext cx="0" cy="0"/>
          <a:chOff x="0" y="0"/>
          <a:chExt cx="0" cy="0"/>
        </a:xfrm>
      </p:grpSpPr>
      <p:sp>
        <p:nvSpPr>
          <p:cNvPr id="19" name="Google Shape;19;p4"/>
          <p:cNvSpPr txBox="1">
            <a:spLocks noGrp="1"/>
          </p:cNvSpPr>
          <p:nvPr>
            <p:ph type="title"/>
          </p:nvPr>
        </p:nvSpPr>
        <p:spPr>
          <a:xfrm>
            <a:off x="311700" y="256080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b="1"/>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dirty="0"/>
          </a:p>
        </p:txBody>
      </p:sp>
      <p:sp>
        <p:nvSpPr>
          <p:cNvPr id="20" name="Google Shape;20;p4"/>
          <p:cNvSpPr txBox="1">
            <a:spLocks noGrp="1"/>
          </p:cNvSpPr>
          <p:nvPr>
            <p:ph type="sldNum" idx="12"/>
          </p:nvPr>
        </p:nvSpPr>
        <p:spPr>
          <a:xfrm>
            <a:off x="831120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311700" y="890182"/>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sz="3600" b="1"/>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dirty="0"/>
          </a:p>
        </p:txBody>
      </p:sp>
      <p:sp>
        <p:nvSpPr>
          <p:cNvPr id="23" name="Google Shape;23;p5"/>
          <p:cNvSpPr txBox="1">
            <a:spLocks noGrp="1"/>
          </p:cNvSpPr>
          <p:nvPr>
            <p:ph type="body" idx="1"/>
          </p:nvPr>
        </p:nvSpPr>
        <p:spPr>
          <a:xfrm>
            <a:off x="311700" y="1575881"/>
            <a:ext cx="3999900" cy="3158427"/>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2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dirty="0"/>
          </a:p>
        </p:txBody>
      </p:sp>
      <p:sp>
        <p:nvSpPr>
          <p:cNvPr id="24" name="Google Shape;24;p5"/>
          <p:cNvSpPr txBox="1">
            <a:spLocks noGrp="1"/>
          </p:cNvSpPr>
          <p:nvPr>
            <p:ph type="body" idx="2"/>
          </p:nvPr>
        </p:nvSpPr>
        <p:spPr>
          <a:xfrm>
            <a:off x="4832400" y="1575881"/>
            <a:ext cx="3999900" cy="3158427"/>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2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dirty="0"/>
          </a:p>
        </p:txBody>
      </p:sp>
      <p:sp>
        <p:nvSpPr>
          <p:cNvPr id="25" name="Google Shape;25;p5"/>
          <p:cNvSpPr txBox="1">
            <a:spLocks noGrp="1"/>
          </p:cNvSpPr>
          <p:nvPr>
            <p:ph type="sldNum" idx="12"/>
          </p:nvPr>
        </p:nvSpPr>
        <p:spPr>
          <a:xfrm>
            <a:off x="831120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311700" y="909638"/>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sz="3600" b="1"/>
            </a:lvl1pPr>
            <a:lvl2pPr lvl="1" algn="l">
              <a:lnSpc>
                <a:spcPct val="100000"/>
              </a:lnSpc>
              <a:spcBef>
                <a:spcPts val="0"/>
              </a:spcBef>
              <a:spcAft>
                <a:spcPts val="0"/>
              </a:spcAft>
              <a:buSzPts val="2800"/>
              <a:buNone/>
              <a:defRPr b="1"/>
            </a:lvl2pPr>
            <a:lvl3pPr lvl="2" algn="l">
              <a:lnSpc>
                <a:spcPct val="100000"/>
              </a:lnSpc>
              <a:spcBef>
                <a:spcPts val="0"/>
              </a:spcBef>
              <a:spcAft>
                <a:spcPts val="0"/>
              </a:spcAft>
              <a:buSzPts val="2800"/>
              <a:buNone/>
              <a:defRPr b="1"/>
            </a:lvl3pPr>
            <a:lvl4pPr lvl="3" algn="l">
              <a:lnSpc>
                <a:spcPct val="100000"/>
              </a:lnSpc>
              <a:spcBef>
                <a:spcPts val="0"/>
              </a:spcBef>
              <a:spcAft>
                <a:spcPts val="0"/>
              </a:spcAft>
              <a:buSzPts val="2800"/>
              <a:buNone/>
              <a:defRPr b="1"/>
            </a:lvl4pPr>
            <a:lvl5pPr lvl="4" algn="l">
              <a:lnSpc>
                <a:spcPct val="100000"/>
              </a:lnSpc>
              <a:spcBef>
                <a:spcPts val="0"/>
              </a:spcBef>
              <a:spcAft>
                <a:spcPts val="0"/>
              </a:spcAft>
              <a:buSzPts val="2800"/>
              <a:buNone/>
              <a:defRPr b="1"/>
            </a:lvl5pPr>
            <a:lvl6pPr lvl="5" algn="l">
              <a:lnSpc>
                <a:spcPct val="100000"/>
              </a:lnSpc>
              <a:spcBef>
                <a:spcPts val="0"/>
              </a:spcBef>
              <a:spcAft>
                <a:spcPts val="0"/>
              </a:spcAft>
              <a:buSzPts val="2800"/>
              <a:buNone/>
              <a:defRPr b="1"/>
            </a:lvl6pPr>
            <a:lvl7pPr lvl="6" algn="l">
              <a:lnSpc>
                <a:spcPct val="100000"/>
              </a:lnSpc>
              <a:spcBef>
                <a:spcPts val="0"/>
              </a:spcBef>
              <a:spcAft>
                <a:spcPts val="0"/>
              </a:spcAft>
              <a:buSzPts val="2800"/>
              <a:buNone/>
              <a:defRPr b="1"/>
            </a:lvl7pPr>
            <a:lvl8pPr lvl="7" algn="l">
              <a:lnSpc>
                <a:spcPct val="100000"/>
              </a:lnSpc>
              <a:spcBef>
                <a:spcPts val="0"/>
              </a:spcBef>
              <a:spcAft>
                <a:spcPts val="0"/>
              </a:spcAft>
              <a:buSzPts val="2800"/>
              <a:buNone/>
              <a:defRPr b="1"/>
            </a:lvl8pPr>
            <a:lvl9pPr lvl="8" algn="l">
              <a:lnSpc>
                <a:spcPct val="100000"/>
              </a:lnSpc>
              <a:spcBef>
                <a:spcPts val="0"/>
              </a:spcBef>
              <a:spcAft>
                <a:spcPts val="0"/>
              </a:spcAft>
              <a:buSzPts val="2800"/>
              <a:buNone/>
              <a:defRPr b="1"/>
            </a:lvl9pPr>
          </a:lstStyle>
          <a:p>
            <a:endParaRPr dirty="0"/>
          </a:p>
        </p:txBody>
      </p:sp>
      <p:sp>
        <p:nvSpPr>
          <p:cNvPr id="28" name="Google Shape;28;p6"/>
          <p:cNvSpPr txBox="1">
            <a:spLocks noGrp="1"/>
          </p:cNvSpPr>
          <p:nvPr>
            <p:ph type="sldNum" idx="12"/>
          </p:nvPr>
        </p:nvSpPr>
        <p:spPr>
          <a:xfrm>
            <a:off x="831120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311700" y="1268738"/>
            <a:ext cx="46911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3600" b="1"/>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dirty="0"/>
          </a:p>
        </p:txBody>
      </p:sp>
      <p:sp>
        <p:nvSpPr>
          <p:cNvPr id="31" name="Google Shape;31;p7"/>
          <p:cNvSpPr txBox="1">
            <a:spLocks noGrp="1"/>
          </p:cNvSpPr>
          <p:nvPr>
            <p:ph type="body" idx="1"/>
          </p:nvPr>
        </p:nvSpPr>
        <p:spPr>
          <a:xfrm>
            <a:off x="311699" y="2152074"/>
            <a:ext cx="6507389" cy="24372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2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dirty="0"/>
          </a:p>
        </p:txBody>
      </p:sp>
      <p:sp>
        <p:nvSpPr>
          <p:cNvPr id="32" name="Google Shape;32;p7"/>
          <p:cNvSpPr txBox="1">
            <a:spLocks noGrp="1"/>
          </p:cNvSpPr>
          <p:nvPr>
            <p:ph type="sldNum" idx="12"/>
          </p:nvPr>
        </p:nvSpPr>
        <p:spPr>
          <a:xfrm>
            <a:off x="831120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490250" y="1012275"/>
            <a:ext cx="6367800" cy="35286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3600" b="1"/>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dirty="0"/>
          </a:p>
        </p:txBody>
      </p:sp>
      <p:sp>
        <p:nvSpPr>
          <p:cNvPr id="35" name="Google Shape;35;p8"/>
          <p:cNvSpPr txBox="1">
            <a:spLocks noGrp="1"/>
          </p:cNvSpPr>
          <p:nvPr>
            <p:ph type="sldNum" idx="12"/>
          </p:nvPr>
        </p:nvSpPr>
        <p:spPr>
          <a:xfrm>
            <a:off x="831120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6"/>
        <p:cNvGrpSpPr/>
        <p:nvPr/>
      </p:nvGrpSpPr>
      <p:grpSpPr>
        <a:xfrm>
          <a:off x="0" y="0"/>
          <a:ext cx="0" cy="0"/>
          <a:chOff x="0" y="0"/>
          <a:chExt cx="0" cy="0"/>
        </a:xfrm>
      </p:grpSpPr>
      <p:sp>
        <p:nvSpPr>
          <p:cNvPr id="37" name="Google Shape;37;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8" name="Google Shape;38;p9"/>
          <p:cNvSpPr txBox="1">
            <a:spLocks noGrp="1"/>
          </p:cNvSpPr>
          <p:nvPr>
            <p:ph type="title"/>
          </p:nvPr>
        </p:nvSpPr>
        <p:spPr>
          <a:xfrm>
            <a:off x="265500" y="1544254"/>
            <a:ext cx="4045200" cy="21300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3600" b="1"/>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dirty="0"/>
          </a:p>
        </p:txBody>
      </p:sp>
      <p:sp>
        <p:nvSpPr>
          <p:cNvPr id="39" name="Google Shape;39;p9"/>
          <p:cNvSpPr txBox="1">
            <a:spLocks noGrp="1"/>
          </p:cNvSpPr>
          <p:nvPr>
            <p:ph type="subTitle" idx="1"/>
          </p:nvPr>
        </p:nvSpPr>
        <p:spPr>
          <a:xfrm>
            <a:off x="265500" y="3761719"/>
            <a:ext cx="4045200" cy="5433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30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dirty="0"/>
          </a:p>
        </p:txBody>
      </p:sp>
      <p:sp>
        <p:nvSpPr>
          <p:cNvPr id="40" name="Google Shape;40;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sz="2200"/>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dirty="0"/>
          </a:p>
        </p:txBody>
      </p:sp>
      <p:sp>
        <p:nvSpPr>
          <p:cNvPr id="41" name="Google Shape;41;p9"/>
          <p:cNvSpPr txBox="1">
            <a:spLocks noGrp="1"/>
          </p:cNvSpPr>
          <p:nvPr>
            <p:ph type="sldNum" idx="12"/>
          </p:nvPr>
        </p:nvSpPr>
        <p:spPr>
          <a:xfrm>
            <a:off x="831120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2"/>
        <p:cNvGrpSpPr/>
        <p:nvPr/>
      </p:nvGrpSpPr>
      <p:grpSpPr>
        <a:xfrm>
          <a:off x="0" y="0"/>
          <a:ext cx="0" cy="0"/>
          <a:chOff x="0" y="0"/>
          <a:chExt cx="0" cy="0"/>
        </a:xfrm>
      </p:grpSpPr>
      <p:sp>
        <p:nvSpPr>
          <p:cNvPr id="43" name="Google Shape;43;p10"/>
          <p:cNvSpPr txBox="1">
            <a:spLocks noGrp="1"/>
          </p:cNvSpPr>
          <p:nvPr>
            <p:ph type="body" idx="1"/>
          </p:nvPr>
        </p:nvSpPr>
        <p:spPr>
          <a:xfrm>
            <a:off x="311700" y="3954500"/>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sz="3000" b="1"/>
            </a:lvl1pPr>
          </a:lstStyle>
          <a:p>
            <a:endParaRPr dirty="0"/>
          </a:p>
        </p:txBody>
      </p:sp>
      <p:sp>
        <p:nvSpPr>
          <p:cNvPr id="44" name="Google Shape;44;p10"/>
          <p:cNvSpPr txBox="1">
            <a:spLocks noGrp="1"/>
          </p:cNvSpPr>
          <p:nvPr>
            <p:ph type="sldNum" idx="12"/>
          </p:nvPr>
        </p:nvSpPr>
        <p:spPr>
          <a:xfrm>
            <a:off x="831120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EAEAE1"/>
        </a:solidFill>
        <a:effectLst/>
      </p:bgPr>
    </p:bg>
    <p:spTree>
      <p:nvGrpSpPr>
        <p:cNvPr id="1" name="Shape 5"/>
        <p:cNvGrpSpPr/>
        <p:nvPr/>
      </p:nvGrpSpPr>
      <p:grpSpPr>
        <a:xfrm>
          <a:off x="0" y="0"/>
          <a:ext cx="0" cy="0"/>
          <a:chOff x="0" y="0"/>
          <a:chExt cx="0" cy="0"/>
        </a:xfrm>
      </p:grpSpPr>
      <p:pic>
        <p:nvPicPr>
          <p:cNvPr id="10" name="Google Shape;6;p1"/>
          <p:cNvPicPr preferRelativeResize="0"/>
          <p:nvPr userDrawn="1"/>
        </p:nvPicPr>
        <p:blipFill rotWithShape="1">
          <a:blip r:embed="rId13">
            <a:alphaModFix/>
          </a:blip>
          <a:srcRect/>
          <a:stretch/>
        </p:blipFill>
        <p:spPr>
          <a:xfrm>
            <a:off x="0" y="1286"/>
            <a:ext cx="9144000" cy="2842275"/>
          </a:xfrm>
          <a:prstGeom prst="rect">
            <a:avLst/>
          </a:prstGeom>
          <a:noFill/>
          <a:ln>
            <a:noFill/>
          </a:ln>
        </p:spPr>
      </p:pic>
      <p:sp>
        <p:nvSpPr>
          <p:cNvPr id="7" name="Google Shape;7;p1"/>
          <p:cNvSpPr txBox="1">
            <a:spLocks noGrp="1"/>
          </p:cNvSpPr>
          <p:nvPr>
            <p:ph type="title"/>
          </p:nvPr>
        </p:nvSpPr>
        <p:spPr>
          <a:xfrm>
            <a:off x="311700" y="1503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rgbClr val="2B3D3C"/>
              </a:buClr>
              <a:buSzPts val="2800"/>
              <a:buFont typeface="Arial"/>
              <a:buNone/>
              <a:defRPr sz="2800" b="1" i="0" u="none" strike="noStrike" cap="none">
                <a:solidFill>
                  <a:srgbClr val="2B3D3C"/>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dirty="0"/>
          </a:p>
        </p:txBody>
      </p:sp>
      <p:sp>
        <p:nvSpPr>
          <p:cNvPr id="8" name="Google Shape;8;p1"/>
          <p:cNvSpPr txBox="1">
            <a:spLocks noGrp="1"/>
          </p:cNvSpPr>
          <p:nvPr>
            <p:ph type="body" idx="1"/>
          </p:nvPr>
        </p:nvSpPr>
        <p:spPr>
          <a:xfrm>
            <a:off x="311700" y="2137275"/>
            <a:ext cx="8520600" cy="24195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dirty="0"/>
          </a:p>
        </p:txBody>
      </p:sp>
      <p:sp>
        <p:nvSpPr>
          <p:cNvPr id="9" name="Google Shape;9;p1"/>
          <p:cNvSpPr txBox="1">
            <a:spLocks noGrp="1"/>
          </p:cNvSpPr>
          <p:nvPr>
            <p:ph type="sldNum" idx="12"/>
          </p:nvPr>
        </p:nvSpPr>
        <p:spPr>
          <a:xfrm>
            <a:off x="831120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1" i="0" u="none" strike="noStrike" cap="none">
                <a:solidFill>
                  <a:srgbClr val="2B3D3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36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30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mod="1">
    <p:ext uri="{27BBF7A9-308A-43DC-89C8-2F10F3537804}">
      <p15:sldGuideLst xmlns:p15="http://schemas.microsoft.com/office/powerpoint/2012/main">
        <p15:guide id="1" orient="horz" pos="3096">
          <p15:clr>
            <a:srgbClr val="EA4335"/>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laws-lois.justice.gc.ca/eng/annualstatutes/2017_25/page-1.html" TargetMode="External"/><Relationship Id="rId2" Type="http://schemas.openxmlformats.org/officeDocument/2006/relationships/hyperlink" Target="https://laws-lois.justice.gc.ca/eng/acts/F-11.73/page-1.html"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laws.justice.gc.ca/eng/acts/C-49.8" TargetMode="External"/><Relationship Id="rId2" Type="http://schemas.openxmlformats.org/officeDocument/2006/relationships/hyperlink" Target="https://laws.justice.gc.ca/eng/acts/C-15.1/page-1.html" TargetMode="External"/><Relationship Id="rId1" Type="http://schemas.openxmlformats.org/officeDocument/2006/relationships/slideLayout" Target="../slideLayouts/slideLayout2.xml"/><Relationship Id="rId6" Type="http://schemas.openxmlformats.org/officeDocument/2006/relationships/hyperlink" Target="https://laws.justice.gc.ca/eng/acts/F-11.8/page-1.html" TargetMode="External"/><Relationship Id="rId5" Type="http://schemas.openxmlformats.org/officeDocument/2006/relationships/hyperlink" Target="https://laws.justice.gc.ca/eng/acts/W-11.3/page-1.html" TargetMode="External"/><Relationship Id="rId4" Type="http://schemas.openxmlformats.org/officeDocument/2006/relationships/hyperlink" Target="https://laws.justice.gc.ca/eng/acts/I-7.88"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s://laws-lois.justice.gc.ca/eng/acts/I-2.75/page-1.html" TargetMode="External"/><Relationship Id="rId2" Type="http://schemas.openxmlformats.org/officeDocument/2006/relationships/hyperlink" Target="https://laws-lois.justice.gc.ca/eng/acts/I-7.85/page-1.html"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55;p13"/>
          <p:cNvPicPr preferRelativeResize="0"/>
          <p:nvPr/>
        </p:nvPicPr>
        <p:blipFill>
          <a:blip r:embed="rId2">
            <a:extLst>
              <a:ext uri="{28A0092B-C50C-407E-A947-70E740481C1C}">
                <a14:useLocalDpi xmlns:a14="http://schemas.microsoft.com/office/drawing/2010/main" val="0"/>
              </a:ext>
            </a:extLst>
          </a:blip>
          <a:stretch>
            <a:fillRect/>
          </a:stretch>
        </p:blipFill>
        <p:spPr>
          <a:xfrm>
            <a:off x="3537" y="995"/>
            <a:ext cx="9140463" cy="5141510"/>
          </a:xfrm>
          <a:prstGeom prst="rect">
            <a:avLst/>
          </a:prstGeom>
          <a:noFill/>
          <a:ln>
            <a:noFill/>
          </a:ln>
        </p:spPr>
      </p:pic>
      <p:sp>
        <p:nvSpPr>
          <p:cNvPr id="2" name="Title 1"/>
          <p:cNvSpPr>
            <a:spLocks noGrp="1"/>
          </p:cNvSpPr>
          <p:nvPr>
            <p:ph type="ctrTitle"/>
          </p:nvPr>
        </p:nvSpPr>
        <p:spPr>
          <a:xfrm>
            <a:off x="3545" y="1467853"/>
            <a:ext cx="8081676" cy="2082272"/>
          </a:xfrm>
        </p:spPr>
        <p:txBody>
          <a:bodyPr/>
          <a:lstStyle/>
          <a:p>
            <a:pPr lvl="0" algn="r"/>
            <a:r>
              <a:rPr lang="en-US" dirty="0"/>
              <a:t>United Nations </a:t>
            </a:r>
            <a:r>
              <a:rPr lang="en-US" dirty="0" smtClean="0"/>
              <a:t/>
            </a:r>
            <a:br>
              <a:rPr lang="en-US" dirty="0" smtClean="0"/>
            </a:br>
            <a:r>
              <a:rPr lang="en-US" dirty="0" smtClean="0"/>
              <a:t>Declaration </a:t>
            </a:r>
            <a:r>
              <a:rPr lang="en-US" dirty="0"/>
              <a:t>on </a:t>
            </a:r>
            <a:br>
              <a:rPr lang="en-US" dirty="0"/>
            </a:br>
            <a:r>
              <a:rPr lang="en-US" dirty="0"/>
              <a:t>the Rights of </a:t>
            </a:r>
            <a:br>
              <a:rPr lang="en-US" dirty="0"/>
            </a:br>
            <a:r>
              <a:rPr lang="en-US" dirty="0"/>
              <a:t>Indigenous Peoples</a:t>
            </a:r>
          </a:p>
        </p:txBody>
      </p:sp>
    </p:spTree>
    <p:extLst>
      <p:ext uri="{BB962C8B-B14F-4D97-AF65-F5344CB8AC3E}">
        <p14:creationId xmlns:p14="http://schemas.microsoft.com/office/powerpoint/2010/main" val="36109264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cs typeface="Times New Roman" pitchFamily="18" charset="0"/>
              </a:rPr>
              <a:t>Canada’s Support for the Declaration</a:t>
            </a:r>
            <a:endParaRPr lang="en-CA" dirty="0"/>
          </a:p>
        </p:txBody>
      </p:sp>
      <p:sp>
        <p:nvSpPr>
          <p:cNvPr id="3" name="Text Placeholder 2"/>
          <p:cNvSpPr>
            <a:spLocks noGrp="1"/>
          </p:cNvSpPr>
          <p:nvPr>
            <p:ph type="body" idx="1"/>
          </p:nvPr>
        </p:nvSpPr>
        <p:spPr/>
        <p:txBody>
          <a:bodyPr/>
          <a:lstStyle/>
          <a:p>
            <a:r>
              <a:rPr lang="en-CA" dirty="0">
                <a:solidFill>
                  <a:schemeClr val="tx1"/>
                </a:solidFill>
              </a:rPr>
              <a:t>By expressing support for the Declaration, the Government has committed to using the Declaration to inform the development and application of federal laws and policies. </a:t>
            </a:r>
          </a:p>
          <a:p>
            <a:endParaRPr lang="en-CA" dirty="0" smtClean="0">
              <a:solidFill>
                <a:schemeClr val="tx1"/>
              </a:solidFill>
            </a:endParaRPr>
          </a:p>
          <a:p>
            <a:r>
              <a:rPr lang="en-CA" dirty="0">
                <a:solidFill>
                  <a:schemeClr val="tx1"/>
                </a:solidFill>
              </a:rPr>
              <a:t>The Canadian constitutional framework, especially section 35, continues to provide the legal foundation for a constitutional relationship between the Crown and Indigenous peoples.</a:t>
            </a:r>
          </a:p>
          <a:p>
            <a:endParaRPr lang="en-CA" dirty="0">
              <a:solidFill>
                <a:schemeClr val="tx1"/>
              </a:solidFill>
            </a:endParaRPr>
          </a:p>
          <a:p>
            <a:endParaRPr lang="en-CA" dirty="0"/>
          </a:p>
          <a:p>
            <a:endParaRPr lang="en-CA" dirty="0"/>
          </a:p>
          <a:p>
            <a:pPr marL="0"/>
            <a:endParaRPr lang="en-CA" dirty="0">
              <a:solidFill>
                <a:schemeClr val="tx1"/>
              </a:solidFill>
            </a:endParaRPr>
          </a:p>
        </p:txBody>
      </p:sp>
      <p:sp>
        <p:nvSpPr>
          <p:cNvPr id="4" name="Slide Number Placeholder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10</a:t>
            </a:fld>
            <a:endParaRPr lang="en"/>
          </a:p>
        </p:txBody>
      </p:sp>
    </p:spTree>
    <p:extLst>
      <p:ext uri="{BB962C8B-B14F-4D97-AF65-F5344CB8AC3E}">
        <p14:creationId xmlns:p14="http://schemas.microsoft.com/office/powerpoint/2010/main" val="3345978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Implementation of the Declaration</a:t>
            </a:r>
          </a:p>
        </p:txBody>
      </p:sp>
      <p:sp>
        <p:nvSpPr>
          <p:cNvPr id="3" name="Text Placeholder 2"/>
          <p:cNvSpPr>
            <a:spLocks noGrp="1"/>
          </p:cNvSpPr>
          <p:nvPr>
            <p:ph type="body" idx="1"/>
          </p:nvPr>
        </p:nvSpPr>
        <p:spPr/>
        <p:txBody>
          <a:bodyPr/>
          <a:lstStyle/>
          <a:p>
            <a:r>
              <a:rPr lang="en-US" dirty="0">
                <a:solidFill>
                  <a:schemeClr val="tx1"/>
                </a:solidFill>
                <a:cs typeface="Times New Roman" panose="02020603050405020304" pitchFamily="18" charset="0"/>
              </a:rPr>
              <a:t>Implementing the Declaration is a significant step forward on the shared path of reconciliation, responds to the Truth and Reconciliation Commission’s Call to Action 43, and the National Inquiry into Missing and Murdered Indigenous Women and Girls’ Calls for Justice.</a:t>
            </a:r>
          </a:p>
          <a:p>
            <a:pPr marL="0" indent="0">
              <a:buNone/>
            </a:pPr>
            <a:endParaRPr lang="en-US" dirty="0">
              <a:solidFill>
                <a:schemeClr val="tx1"/>
              </a:solidFill>
              <a:cs typeface="Times New Roman" panose="02020603050405020304" pitchFamily="18" charset="0"/>
            </a:endParaRPr>
          </a:p>
          <a:p>
            <a:endParaRPr lang="en-CA" dirty="0"/>
          </a:p>
        </p:txBody>
      </p:sp>
      <p:sp>
        <p:nvSpPr>
          <p:cNvPr id="4" name="Slide Number Placeholder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11</a:t>
            </a:fld>
            <a:endParaRPr lang="en"/>
          </a:p>
        </p:txBody>
      </p:sp>
    </p:spTree>
    <p:extLst>
      <p:ext uri="{BB962C8B-B14F-4D97-AF65-F5344CB8AC3E}">
        <p14:creationId xmlns:p14="http://schemas.microsoft.com/office/powerpoint/2010/main" val="29192461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Implementation of the Declaration</a:t>
            </a:r>
          </a:p>
        </p:txBody>
      </p:sp>
      <p:sp>
        <p:nvSpPr>
          <p:cNvPr id="3" name="Text Placeholder 2"/>
          <p:cNvSpPr>
            <a:spLocks noGrp="1"/>
          </p:cNvSpPr>
          <p:nvPr>
            <p:ph type="body" idx="1"/>
          </p:nvPr>
        </p:nvSpPr>
        <p:spPr/>
        <p:txBody>
          <a:bodyPr/>
          <a:lstStyle/>
          <a:p>
            <a:r>
              <a:rPr lang="en-US" dirty="0">
                <a:solidFill>
                  <a:schemeClr val="tx1"/>
                </a:solidFill>
                <a:cs typeface="Times New Roman" panose="02020603050405020304" pitchFamily="18" charset="0"/>
              </a:rPr>
              <a:t>Since the endorsement of the Declaration, the Government of Canada, in partnership with Indigenous peoples, has taken a range of important measures that contribute to renewed, respectful Crown-Indigenous relationships that align with section 35 of the </a:t>
            </a:r>
            <a:r>
              <a:rPr lang="en-US" i="1" dirty="0">
                <a:solidFill>
                  <a:schemeClr val="tx1"/>
                </a:solidFill>
                <a:cs typeface="Times New Roman" panose="02020603050405020304" pitchFamily="18" charset="0"/>
              </a:rPr>
              <a:t>Constitution </a:t>
            </a:r>
            <a:r>
              <a:rPr lang="en-US" dirty="0">
                <a:solidFill>
                  <a:schemeClr val="tx1"/>
                </a:solidFill>
                <a:cs typeface="Times New Roman" panose="02020603050405020304" pitchFamily="18" charset="0"/>
              </a:rPr>
              <a:t>and </a:t>
            </a:r>
            <a:r>
              <a:rPr lang="en-US" dirty="0" smtClean="0">
                <a:solidFill>
                  <a:schemeClr val="tx1"/>
                </a:solidFill>
                <a:cs typeface="Times New Roman" panose="02020603050405020304" pitchFamily="18" charset="0"/>
              </a:rPr>
              <a:t>the</a:t>
            </a:r>
            <a:r>
              <a:rPr lang="en-US" dirty="0" smtClean="0">
                <a:solidFill>
                  <a:srgbClr val="00B050"/>
                </a:solidFill>
                <a:cs typeface="Times New Roman" panose="02020603050405020304" pitchFamily="18" charset="0"/>
              </a:rPr>
              <a:t> </a:t>
            </a:r>
            <a:r>
              <a:rPr lang="en-US" dirty="0">
                <a:solidFill>
                  <a:schemeClr val="tx1"/>
                </a:solidFill>
                <a:cs typeface="Times New Roman" panose="02020603050405020304" pitchFamily="18" charset="0"/>
              </a:rPr>
              <a:t>Declaration.</a:t>
            </a:r>
          </a:p>
          <a:p>
            <a:endParaRPr lang="en-US" dirty="0">
              <a:solidFill>
                <a:schemeClr val="tx1"/>
              </a:solidFill>
              <a:cs typeface="Times New Roman" panose="02020603050405020304" pitchFamily="18" charset="0"/>
            </a:endParaRPr>
          </a:p>
        </p:txBody>
      </p:sp>
      <p:sp>
        <p:nvSpPr>
          <p:cNvPr id="4" name="Slide Number Placeholder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12</a:t>
            </a:fld>
            <a:endParaRPr lang="en"/>
          </a:p>
        </p:txBody>
      </p:sp>
    </p:spTree>
    <p:extLst>
      <p:ext uri="{BB962C8B-B14F-4D97-AF65-F5344CB8AC3E}">
        <p14:creationId xmlns:p14="http://schemas.microsoft.com/office/powerpoint/2010/main" val="9881328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Implementation of the Declaration</a:t>
            </a:r>
          </a:p>
        </p:txBody>
      </p:sp>
      <p:sp>
        <p:nvSpPr>
          <p:cNvPr id="3" name="Text Placeholder 2"/>
          <p:cNvSpPr>
            <a:spLocks noGrp="1"/>
          </p:cNvSpPr>
          <p:nvPr>
            <p:ph type="body" idx="1"/>
          </p:nvPr>
        </p:nvSpPr>
        <p:spPr/>
        <p:txBody>
          <a:bodyPr/>
          <a:lstStyle/>
          <a:p>
            <a:r>
              <a:rPr lang="en-US" dirty="0">
                <a:solidFill>
                  <a:schemeClr val="tx1"/>
                </a:solidFill>
                <a:cs typeface="Times New Roman" panose="02020603050405020304" pitchFamily="18" charset="0"/>
              </a:rPr>
              <a:t>Many policies and guidance have been developed or updated to reflect the Declaration, in addition to being consistent with Canada’s constitutional framework.</a:t>
            </a:r>
          </a:p>
        </p:txBody>
      </p:sp>
      <p:sp>
        <p:nvSpPr>
          <p:cNvPr id="4" name="Slide Number Placeholder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13</a:t>
            </a:fld>
            <a:endParaRPr lang="en"/>
          </a:p>
        </p:txBody>
      </p:sp>
    </p:spTree>
    <p:extLst>
      <p:ext uri="{BB962C8B-B14F-4D97-AF65-F5344CB8AC3E}">
        <p14:creationId xmlns:p14="http://schemas.microsoft.com/office/powerpoint/2010/main" val="33296434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Implementation cont’d</a:t>
            </a:r>
          </a:p>
        </p:txBody>
      </p:sp>
      <p:sp>
        <p:nvSpPr>
          <p:cNvPr id="3" name="Text Placeholder 2"/>
          <p:cNvSpPr>
            <a:spLocks noGrp="1"/>
          </p:cNvSpPr>
          <p:nvPr>
            <p:ph type="body" idx="1"/>
          </p:nvPr>
        </p:nvSpPr>
        <p:spPr>
          <a:xfrm>
            <a:off x="311700" y="1585609"/>
            <a:ext cx="8520600" cy="4178193"/>
          </a:xfrm>
        </p:spPr>
        <p:txBody>
          <a:bodyPr/>
          <a:lstStyle/>
          <a:p>
            <a:pPr lvl="0"/>
            <a:r>
              <a:rPr lang="en-US" dirty="0">
                <a:solidFill>
                  <a:schemeClr val="tx1"/>
                </a:solidFill>
                <a:cs typeface="Times New Roman" panose="02020603050405020304" pitchFamily="18" charset="0"/>
              </a:rPr>
              <a:t>A number of federal laws refer specifically to the Declaration, and many others that reflect various elements of the Declaration:</a:t>
            </a:r>
          </a:p>
          <a:p>
            <a:pPr lvl="1">
              <a:lnSpc>
                <a:spcPct val="100000"/>
              </a:lnSpc>
              <a:spcBef>
                <a:spcPts val="600"/>
              </a:spcBef>
            </a:pPr>
            <a:r>
              <a:rPr lang="en-CA" sz="2200" i="1" u="sng" dirty="0">
                <a:hlinkClick r:id="rId2"/>
              </a:rPr>
              <a:t>An Act respecting First Nations, Inuit and Métis children, youth and families</a:t>
            </a:r>
            <a:r>
              <a:rPr lang="en-CA" sz="2200" i="1" dirty="0"/>
              <a:t> </a:t>
            </a:r>
            <a:r>
              <a:rPr lang="en-CA" sz="2200" dirty="0">
                <a:solidFill>
                  <a:schemeClr val="tx1"/>
                </a:solidFill>
              </a:rPr>
              <a:t>(preamble and s.8)</a:t>
            </a:r>
          </a:p>
          <a:p>
            <a:pPr lvl="1">
              <a:lnSpc>
                <a:spcPct val="100000"/>
              </a:lnSpc>
              <a:spcBef>
                <a:spcPts val="600"/>
              </a:spcBef>
            </a:pPr>
            <a:r>
              <a:rPr lang="en-CA" sz="2200" i="1" u="sng" dirty="0">
                <a:hlinkClick r:id="rId3"/>
              </a:rPr>
              <a:t>An Act to amend the Indian Act in response to the Superior Court of Quebec decision in </a:t>
            </a:r>
            <a:r>
              <a:rPr lang="en-CA" sz="2200" i="1" u="sng" dirty="0" err="1">
                <a:hlinkClick r:id="rId3"/>
              </a:rPr>
              <a:t>Descheneaux</a:t>
            </a:r>
            <a:r>
              <a:rPr lang="en-CA" sz="2200" i="1" u="sng" dirty="0">
                <a:hlinkClick r:id="rId3"/>
              </a:rPr>
              <a:t> c. Canada (</a:t>
            </a:r>
            <a:r>
              <a:rPr lang="en-CA" sz="2200" i="1" u="sng" dirty="0" err="1">
                <a:hlinkClick r:id="rId3"/>
              </a:rPr>
              <a:t>Procureur</a:t>
            </a:r>
            <a:r>
              <a:rPr lang="en-CA" sz="2200" i="1" u="sng" dirty="0">
                <a:hlinkClick r:id="rId3"/>
              </a:rPr>
              <a:t> </a:t>
            </a:r>
            <a:r>
              <a:rPr lang="en-CA" sz="2200" i="1" u="sng" dirty="0" err="1">
                <a:hlinkClick r:id="rId3"/>
              </a:rPr>
              <a:t>général</a:t>
            </a:r>
            <a:r>
              <a:rPr lang="en-CA" sz="2200" i="1" u="sng" dirty="0">
                <a:hlinkClick r:id="rId3"/>
              </a:rPr>
              <a:t>)</a:t>
            </a:r>
            <a:r>
              <a:rPr lang="en-CA" sz="2200" i="1" dirty="0"/>
              <a:t> </a:t>
            </a:r>
            <a:r>
              <a:rPr lang="en-CA" sz="2200" dirty="0">
                <a:solidFill>
                  <a:schemeClr val="tx1"/>
                </a:solidFill>
              </a:rPr>
              <a:t>(subsection 11(2) under “Consultations and Reports”)</a:t>
            </a:r>
          </a:p>
          <a:p>
            <a:pPr lvl="1">
              <a:lnSpc>
                <a:spcPct val="100000"/>
              </a:lnSpc>
              <a:spcBef>
                <a:spcPts val="600"/>
              </a:spcBef>
            </a:pPr>
            <a:endParaRPr lang="en-CA" sz="2200" dirty="0"/>
          </a:p>
          <a:p>
            <a:endParaRPr lang="en-CA" dirty="0"/>
          </a:p>
        </p:txBody>
      </p:sp>
      <p:sp>
        <p:nvSpPr>
          <p:cNvPr id="4" name="Slide Number Placeholder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14</a:t>
            </a:fld>
            <a:endParaRPr lang="en"/>
          </a:p>
        </p:txBody>
      </p:sp>
    </p:spTree>
    <p:extLst>
      <p:ext uri="{BB962C8B-B14F-4D97-AF65-F5344CB8AC3E}">
        <p14:creationId xmlns:p14="http://schemas.microsoft.com/office/powerpoint/2010/main" val="24225429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Implementation cont’d</a:t>
            </a:r>
          </a:p>
        </p:txBody>
      </p:sp>
      <p:sp>
        <p:nvSpPr>
          <p:cNvPr id="3" name="Text Placeholder 2"/>
          <p:cNvSpPr>
            <a:spLocks noGrp="1"/>
          </p:cNvSpPr>
          <p:nvPr>
            <p:ph type="body" idx="1"/>
          </p:nvPr>
        </p:nvSpPr>
        <p:spPr/>
        <p:txBody>
          <a:bodyPr/>
          <a:lstStyle/>
          <a:p>
            <a:pPr lvl="1">
              <a:lnSpc>
                <a:spcPct val="100000"/>
              </a:lnSpc>
              <a:spcBef>
                <a:spcPts val="600"/>
              </a:spcBef>
            </a:pPr>
            <a:r>
              <a:rPr lang="en-CA" sz="2200" i="1" u="sng" dirty="0">
                <a:hlinkClick r:id="rId2"/>
              </a:rPr>
              <a:t>Canadian Energy Regulator Act</a:t>
            </a:r>
            <a:r>
              <a:rPr lang="en-CA" sz="2200" u="sng" dirty="0">
                <a:hlinkClick r:id="rId2"/>
              </a:rPr>
              <a:t> </a:t>
            </a:r>
            <a:r>
              <a:rPr lang="en-CA" sz="2200" dirty="0">
                <a:solidFill>
                  <a:schemeClr val="tx1"/>
                </a:solidFill>
              </a:rPr>
              <a:t>(preamble</a:t>
            </a:r>
            <a:r>
              <a:rPr lang="en-CA" sz="2200" dirty="0" smtClean="0">
                <a:solidFill>
                  <a:schemeClr val="tx1"/>
                </a:solidFill>
              </a:rPr>
              <a:t>)</a:t>
            </a:r>
            <a:endParaRPr lang="en-CA" sz="2200" i="1" u="sng" dirty="0" smtClean="0">
              <a:hlinkClick r:id="rId3"/>
            </a:endParaRPr>
          </a:p>
          <a:p>
            <a:pPr lvl="1">
              <a:lnSpc>
                <a:spcPct val="100000"/>
              </a:lnSpc>
              <a:spcBef>
                <a:spcPts val="600"/>
              </a:spcBef>
            </a:pPr>
            <a:r>
              <a:rPr lang="en-CA" sz="2200" i="1" u="sng" dirty="0" smtClean="0">
                <a:hlinkClick r:id="rId3"/>
              </a:rPr>
              <a:t>Department </a:t>
            </a:r>
            <a:r>
              <a:rPr lang="en-CA" sz="2200" i="1" u="sng" dirty="0">
                <a:hlinkClick r:id="rId3"/>
              </a:rPr>
              <a:t>of Crown-Indigenous Relations and Northern Affairs Act</a:t>
            </a:r>
            <a:endParaRPr lang="en-CA" sz="2200" dirty="0"/>
          </a:p>
          <a:p>
            <a:pPr lvl="1">
              <a:lnSpc>
                <a:spcPct val="100000"/>
              </a:lnSpc>
              <a:spcBef>
                <a:spcPts val="600"/>
              </a:spcBef>
            </a:pPr>
            <a:r>
              <a:rPr lang="en-CA" sz="2200" i="1" u="sng" dirty="0">
                <a:hlinkClick r:id="rId4"/>
              </a:rPr>
              <a:t>Department of Indigenous Services Act</a:t>
            </a:r>
            <a:r>
              <a:rPr lang="en-CA" sz="2200" u="sng" dirty="0">
                <a:hlinkClick r:id="rId4"/>
              </a:rPr>
              <a:t> </a:t>
            </a:r>
            <a:r>
              <a:rPr lang="en-CA" sz="2200" dirty="0">
                <a:solidFill>
                  <a:schemeClr val="tx1"/>
                </a:solidFill>
              </a:rPr>
              <a:t>(preamble)</a:t>
            </a:r>
          </a:p>
          <a:p>
            <a:pPr lvl="1">
              <a:lnSpc>
                <a:spcPct val="100000"/>
              </a:lnSpc>
              <a:spcBef>
                <a:spcPts val="600"/>
              </a:spcBef>
            </a:pPr>
            <a:r>
              <a:rPr lang="en-CA" sz="2200" i="1" u="sng" dirty="0">
                <a:hlinkClick r:id="rId5"/>
              </a:rPr>
              <a:t>Department for Women and Gender Equality Act</a:t>
            </a:r>
            <a:r>
              <a:rPr lang="en-CA" sz="2200" dirty="0"/>
              <a:t> </a:t>
            </a:r>
            <a:r>
              <a:rPr lang="en-CA" sz="2200" dirty="0">
                <a:solidFill>
                  <a:schemeClr val="tx1"/>
                </a:solidFill>
              </a:rPr>
              <a:t>(preamble)</a:t>
            </a:r>
          </a:p>
          <a:p>
            <a:pPr lvl="1">
              <a:lnSpc>
                <a:spcPct val="100000"/>
              </a:lnSpc>
              <a:spcBef>
                <a:spcPts val="600"/>
              </a:spcBef>
            </a:pPr>
            <a:r>
              <a:rPr lang="en-CA" sz="2200" i="1" u="sng" dirty="0">
                <a:hlinkClick r:id="rId6"/>
              </a:rPr>
              <a:t>First Nations Land Management Act</a:t>
            </a:r>
            <a:r>
              <a:rPr lang="en-CA" sz="2200" i="1" dirty="0"/>
              <a:t> </a:t>
            </a:r>
            <a:r>
              <a:rPr lang="en-CA" sz="2200" dirty="0">
                <a:solidFill>
                  <a:schemeClr val="tx1"/>
                </a:solidFill>
              </a:rPr>
              <a:t>(preamble</a:t>
            </a:r>
            <a:r>
              <a:rPr lang="en-CA" sz="2200" dirty="0" smtClean="0">
                <a:solidFill>
                  <a:schemeClr val="tx1"/>
                </a:solidFill>
              </a:rPr>
              <a:t>)</a:t>
            </a:r>
            <a:endParaRPr lang="en-CA" sz="2200" dirty="0">
              <a:solidFill>
                <a:schemeClr val="tx1"/>
              </a:solidFill>
            </a:endParaRPr>
          </a:p>
        </p:txBody>
      </p:sp>
      <p:sp>
        <p:nvSpPr>
          <p:cNvPr id="4" name="Slide Number Placeholder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15</a:t>
            </a:fld>
            <a:endParaRPr lang="en"/>
          </a:p>
        </p:txBody>
      </p:sp>
    </p:spTree>
    <p:extLst>
      <p:ext uri="{BB962C8B-B14F-4D97-AF65-F5344CB8AC3E}">
        <p14:creationId xmlns:p14="http://schemas.microsoft.com/office/powerpoint/2010/main" val="30255684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Implementation cont’d</a:t>
            </a:r>
          </a:p>
        </p:txBody>
      </p:sp>
      <p:sp>
        <p:nvSpPr>
          <p:cNvPr id="3" name="Text Placeholder 2"/>
          <p:cNvSpPr>
            <a:spLocks noGrp="1"/>
          </p:cNvSpPr>
          <p:nvPr>
            <p:ph type="body" idx="1"/>
          </p:nvPr>
        </p:nvSpPr>
        <p:spPr/>
        <p:txBody>
          <a:bodyPr/>
          <a:lstStyle/>
          <a:p>
            <a:pPr lvl="1">
              <a:lnSpc>
                <a:spcPct val="100000"/>
              </a:lnSpc>
              <a:spcBef>
                <a:spcPts val="600"/>
              </a:spcBef>
            </a:pPr>
            <a:r>
              <a:rPr lang="en-CA" sz="2200" i="1" u="sng" dirty="0">
                <a:hlinkClick r:id="rId2"/>
              </a:rPr>
              <a:t>Indigenous Languages</a:t>
            </a:r>
            <a:r>
              <a:rPr lang="en-CA" sz="2200" u="sng" dirty="0">
                <a:hlinkClick r:id="rId2"/>
              </a:rPr>
              <a:t> </a:t>
            </a:r>
            <a:r>
              <a:rPr lang="en-CA" sz="2200" i="1" u="sng" dirty="0">
                <a:hlinkClick r:id="rId2"/>
              </a:rPr>
              <a:t>Act</a:t>
            </a:r>
            <a:r>
              <a:rPr lang="en-CA" sz="2200" i="1" dirty="0"/>
              <a:t> </a:t>
            </a:r>
            <a:r>
              <a:rPr lang="en-CA" sz="2200" dirty="0">
                <a:solidFill>
                  <a:schemeClr val="tx1"/>
                </a:solidFill>
              </a:rPr>
              <a:t>(preamble and section 5)</a:t>
            </a:r>
          </a:p>
          <a:p>
            <a:pPr lvl="1">
              <a:lnSpc>
                <a:spcPct val="100000"/>
              </a:lnSpc>
              <a:spcBef>
                <a:spcPts val="600"/>
              </a:spcBef>
            </a:pPr>
            <a:r>
              <a:rPr lang="en-CA" sz="2200" i="1" u="sng" dirty="0">
                <a:hlinkClick r:id="rId3"/>
              </a:rPr>
              <a:t>Impact Assessment Act </a:t>
            </a:r>
            <a:r>
              <a:rPr lang="en-CA" sz="2200" dirty="0">
                <a:solidFill>
                  <a:schemeClr val="tx1"/>
                </a:solidFill>
              </a:rPr>
              <a:t>(preamble)</a:t>
            </a:r>
          </a:p>
        </p:txBody>
      </p:sp>
      <p:sp>
        <p:nvSpPr>
          <p:cNvPr id="4" name="Slide Number Placeholder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16</a:t>
            </a:fld>
            <a:endParaRPr lang="en"/>
          </a:p>
        </p:txBody>
      </p:sp>
    </p:spTree>
    <p:extLst>
      <p:ext uri="{BB962C8B-B14F-4D97-AF65-F5344CB8AC3E}">
        <p14:creationId xmlns:p14="http://schemas.microsoft.com/office/powerpoint/2010/main" val="24471163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Moving Forward Together</a:t>
            </a:r>
            <a:endParaRPr lang="en-CA" dirty="0"/>
          </a:p>
        </p:txBody>
      </p:sp>
      <p:sp>
        <p:nvSpPr>
          <p:cNvPr id="3" name="Text Placeholder 2"/>
          <p:cNvSpPr>
            <a:spLocks noGrp="1"/>
          </p:cNvSpPr>
          <p:nvPr>
            <p:ph type="body" idx="1"/>
          </p:nvPr>
        </p:nvSpPr>
        <p:spPr/>
        <p:txBody>
          <a:bodyPr/>
          <a:lstStyle/>
          <a:p>
            <a:pPr marL="114300" indent="0">
              <a:buNone/>
            </a:pPr>
            <a:r>
              <a:rPr lang="en-US" dirty="0"/>
              <a:t>The Government of Canada is working closely with First Nations, Inuit and the Métis to better understand their priorities to:</a:t>
            </a:r>
          </a:p>
          <a:p>
            <a:r>
              <a:rPr lang="en-US" dirty="0"/>
              <a:t>help shape the initial draft of an action plan </a:t>
            </a:r>
          </a:p>
          <a:p>
            <a:r>
              <a:rPr lang="en-US" dirty="0"/>
              <a:t>identify potential measures for aligning federal laws </a:t>
            </a:r>
            <a:r>
              <a:rPr lang="en-US" dirty="0" smtClean="0"/>
              <a:t/>
            </a:r>
            <a:br>
              <a:rPr lang="en-US" dirty="0" smtClean="0"/>
            </a:br>
            <a:r>
              <a:rPr lang="en-US" dirty="0" smtClean="0"/>
              <a:t>with </a:t>
            </a:r>
            <a:r>
              <a:rPr lang="en-US" dirty="0"/>
              <a:t>the Declaration</a:t>
            </a:r>
          </a:p>
          <a:p>
            <a:pPr marL="114300" indent="0">
              <a:buNone/>
            </a:pPr>
            <a:endParaRPr lang="en-US" dirty="0"/>
          </a:p>
          <a:p>
            <a:endParaRPr lang="en-CA" dirty="0"/>
          </a:p>
        </p:txBody>
      </p:sp>
      <p:sp>
        <p:nvSpPr>
          <p:cNvPr id="4" name="Slide Number Placeholder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17</a:t>
            </a:fld>
            <a:endParaRPr lang="en"/>
          </a:p>
        </p:txBody>
      </p:sp>
    </p:spTree>
    <p:extLst>
      <p:ext uri="{BB962C8B-B14F-4D97-AF65-F5344CB8AC3E}">
        <p14:creationId xmlns:p14="http://schemas.microsoft.com/office/powerpoint/2010/main" val="32860851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Moving Forward Together</a:t>
            </a:r>
            <a:endParaRPr lang="en-CA" dirty="0"/>
          </a:p>
        </p:txBody>
      </p:sp>
      <p:sp>
        <p:nvSpPr>
          <p:cNvPr id="3" name="Text Placeholder 2"/>
          <p:cNvSpPr>
            <a:spLocks noGrp="1"/>
          </p:cNvSpPr>
          <p:nvPr>
            <p:ph type="body" idx="1"/>
          </p:nvPr>
        </p:nvSpPr>
        <p:spPr/>
        <p:txBody>
          <a:bodyPr/>
          <a:lstStyle/>
          <a:p>
            <a:pPr marL="114300" indent="0">
              <a:buNone/>
            </a:pPr>
            <a:r>
              <a:rPr lang="en-US" dirty="0"/>
              <a:t>This is only the first step toward the development of an action plan with Indigenous partners. </a:t>
            </a:r>
          </a:p>
          <a:p>
            <a:pPr marL="114300" indent="0">
              <a:buNone/>
            </a:pPr>
            <a:endParaRPr lang="en-US" dirty="0"/>
          </a:p>
          <a:p>
            <a:pPr marL="114300" indent="0">
              <a:buNone/>
            </a:pPr>
            <a:r>
              <a:rPr lang="en-US" dirty="0"/>
              <a:t>There will be a further process for Indigenous peoples and the Government of Canada to work in cooperation on measures to implement the Declaration, informed by the priorities identified in the initial draft of the action plan.</a:t>
            </a:r>
          </a:p>
          <a:p>
            <a:endParaRPr lang="en-CA" dirty="0"/>
          </a:p>
        </p:txBody>
      </p:sp>
      <p:sp>
        <p:nvSpPr>
          <p:cNvPr id="4" name="Slide Number Placeholder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18</a:t>
            </a:fld>
            <a:endParaRPr lang="en"/>
          </a:p>
        </p:txBody>
      </p:sp>
    </p:spTree>
    <p:extLst>
      <p:ext uri="{BB962C8B-B14F-4D97-AF65-F5344CB8AC3E}">
        <p14:creationId xmlns:p14="http://schemas.microsoft.com/office/powerpoint/2010/main" val="20677188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722493"/>
            <a:ext cx="9143999" cy="3421007"/>
          </a:xfrm>
          <a:prstGeom prst="rect">
            <a:avLst/>
          </a:prstGeom>
        </p:spPr>
      </p:pic>
      <p:sp>
        <p:nvSpPr>
          <p:cNvPr id="4" name="Slide Number Placeholder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solidFill>
                  <a:schemeClr val="bg1"/>
                </a:solidFill>
              </a:rPr>
              <a:t>19</a:t>
            </a:fld>
            <a:endParaRPr lang="en" dirty="0">
              <a:solidFill>
                <a:schemeClr val="bg1"/>
              </a:solidFill>
            </a:endParaRPr>
          </a:p>
        </p:txBody>
      </p:sp>
      <p:sp>
        <p:nvSpPr>
          <p:cNvPr id="8" name="TextBox 7"/>
          <p:cNvSpPr txBox="1"/>
          <p:nvPr/>
        </p:nvSpPr>
        <p:spPr>
          <a:xfrm>
            <a:off x="3641416" y="1343278"/>
            <a:ext cx="1329210" cy="523220"/>
          </a:xfrm>
          <a:prstGeom prst="rect">
            <a:avLst/>
          </a:prstGeom>
          <a:noFill/>
        </p:spPr>
        <p:txBody>
          <a:bodyPr wrap="none" rtlCol="0">
            <a:spAutoFit/>
          </a:bodyPr>
          <a:lstStyle/>
          <a:p>
            <a:r>
              <a:rPr lang="en-US" dirty="0" smtClean="0"/>
              <a:t>Have your say</a:t>
            </a:r>
          </a:p>
          <a:p>
            <a:r>
              <a:rPr lang="en-US" dirty="0" smtClean="0"/>
              <a:t>Icon and info</a:t>
            </a:r>
            <a:endParaRPr lang="en-CA"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9473" y="859596"/>
            <a:ext cx="2145051" cy="2145051"/>
          </a:xfrm>
          <a:prstGeom prst="rect">
            <a:avLst/>
          </a:prstGeom>
        </p:spPr>
      </p:pic>
      <p:sp>
        <p:nvSpPr>
          <p:cNvPr id="7" name="TextBox 6"/>
          <p:cNvSpPr txBox="1"/>
          <p:nvPr/>
        </p:nvSpPr>
        <p:spPr>
          <a:xfrm>
            <a:off x="1777430" y="3883632"/>
            <a:ext cx="5702157" cy="1015663"/>
          </a:xfrm>
          <a:prstGeom prst="rect">
            <a:avLst/>
          </a:prstGeom>
          <a:noFill/>
        </p:spPr>
        <p:txBody>
          <a:bodyPr wrap="square" rtlCol="0">
            <a:spAutoFit/>
          </a:bodyPr>
          <a:lstStyle/>
          <a:p>
            <a:pPr algn="ctr"/>
            <a:r>
              <a:rPr lang="en-CA" sz="2000" b="1" dirty="0">
                <a:solidFill>
                  <a:schemeClr val="bg1"/>
                </a:solidFill>
              </a:rPr>
              <a:t>For more information </a:t>
            </a:r>
            <a:r>
              <a:rPr lang="en-CA" sz="2000" b="1">
                <a:solidFill>
                  <a:schemeClr val="bg1"/>
                </a:solidFill>
              </a:rPr>
              <a:t>about </a:t>
            </a:r>
            <a:r>
              <a:rPr lang="en-CA" sz="2000" b="1" smtClean="0">
                <a:solidFill>
                  <a:schemeClr val="bg1"/>
                </a:solidFill>
              </a:rPr>
              <a:t/>
            </a:r>
            <a:br>
              <a:rPr lang="en-CA" sz="2000" b="1" smtClean="0">
                <a:solidFill>
                  <a:schemeClr val="bg1"/>
                </a:solidFill>
              </a:rPr>
            </a:br>
            <a:r>
              <a:rPr lang="en-CA" sz="2000" b="1" smtClean="0">
                <a:solidFill>
                  <a:schemeClr val="bg1"/>
                </a:solidFill>
              </a:rPr>
              <a:t>the </a:t>
            </a:r>
            <a:r>
              <a:rPr lang="en-CA" sz="2000" b="1" dirty="0">
                <a:solidFill>
                  <a:schemeClr val="bg1"/>
                </a:solidFill>
              </a:rPr>
              <a:t>Declaration and the Act, visit </a:t>
            </a:r>
          </a:p>
          <a:p>
            <a:pPr algn="ctr"/>
            <a:r>
              <a:rPr lang="en-CA" sz="2000" b="1" dirty="0">
                <a:solidFill>
                  <a:schemeClr val="bg1"/>
                </a:solidFill>
              </a:rPr>
              <a:t>Canada.ca/Declaration</a:t>
            </a:r>
          </a:p>
        </p:txBody>
      </p:sp>
    </p:spTree>
    <p:extLst>
      <p:ext uri="{BB962C8B-B14F-4D97-AF65-F5344CB8AC3E}">
        <p14:creationId xmlns:p14="http://schemas.microsoft.com/office/powerpoint/2010/main" val="3295033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903032"/>
            <a:ext cx="8520600" cy="1192895"/>
          </a:xfrm>
        </p:spPr>
        <p:txBody>
          <a:bodyPr/>
          <a:lstStyle/>
          <a:p>
            <a:r>
              <a:rPr lang="en-CA" dirty="0"/>
              <a:t>The UN Declaration on the </a:t>
            </a:r>
            <a:r>
              <a:rPr lang="en-CA" dirty="0" smtClean="0"/>
              <a:t/>
            </a:r>
            <a:br>
              <a:rPr lang="en-CA" dirty="0" smtClean="0"/>
            </a:br>
            <a:r>
              <a:rPr lang="en-CA" dirty="0" smtClean="0"/>
              <a:t>Rights </a:t>
            </a:r>
            <a:r>
              <a:rPr lang="en-CA" dirty="0"/>
              <a:t>of Indigenous Peoples</a:t>
            </a:r>
          </a:p>
        </p:txBody>
      </p:sp>
      <p:sp>
        <p:nvSpPr>
          <p:cNvPr id="3" name="Text Placeholder 2"/>
          <p:cNvSpPr>
            <a:spLocks noGrp="1"/>
          </p:cNvSpPr>
          <p:nvPr>
            <p:ph type="body" idx="1"/>
          </p:nvPr>
        </p:nvSpPr>
        <p:spPr>
          <a:xfrm>
            <a:off x="311700" y="2178121"/>
            <a:ext cx="8520600" cy="2878696"/>
          </a:xfrm>
        </p:spPr>
        <p:txBody>
          <a:bodyPr/>
          <a:lstStyle/>
          <a:p>
            <a:pPr fontAlgn="base">
              <a:spcAft>
                <a:spcPct val="0"/>
              </a:spcAft>
              <a:buClr>
                <a:srgbClr val="BA8000"/>
              </a:buClr>
            </a:pPr>
            <a:r>
              <a:rPr lang="en-US" dirty="0" smtClean="0">
                <a:solidFill>
                  <a:srgbClr val="000000"/>
                </a:solidFill>
                <a:cs typeface="Times New Roman" pitchFamily="18" charset="0"/>
              </a:rPr>
              <a:t>The United </a:t>
            </a:r>
            <a:r>
              <a:rPr lang="en-US" dirty="0">
                <a:solidFill>
                  <a:srgbClr val="000000"/>
                </a:solidFill>
                <a:cs typeface="Times New Roman" pitchFamily="18" charset="0"/>
              </a:rPr>
              <a:t>Nations General Assembly adopted the United Nations Declaration on the Rights of Indigenous Peoples (the Declaration) in </a:t>
            </a:r>
            <a:r>
              <a:rPr lang="en-US" dirty="0">
                <a:solidFill>
                  <a:schemeClr val="tx1"/>
                </a:solidFill>
                <a:cs typeface="Times New Roman" pitchFamily="18" charset="0"/>
              </a:rPr>
              <a:t>2007. The </a:t>
            </a:r>
            <a:r>
              <a:rPr lang="en-US" dirty="0">
                <a:solidFill>
                  <a:srgbClr val="000000"/>
                </a:solidFill>
                <a:cs typeface="Times New Roman" pitchFamily="18" charset="0"/>
              </a:rPr>
              <a:t>Declaration is a declaration annexed to a resolution of the UN General Assembly, it is not a treaty, covenant or protocol and cannot be signed or ratified</a:t>
            </a:r>
          </a:p>
          <a:p>
            <a:pPr marL="0" indent="0" fontAlgn="base">
              <a:spcAft>
                <a:spcPct val="0"/>
              </a:spcAft>
              <a:buClr>
                <a:srgbClr val="BA8000"/>
              </a:buClr>
              <a:buNone/>
            </a:pPr>
            <a:endParaRPr lang="en-US" dirty="0">
              <a:solidFill>
                <a:srgbClr val="000000"/>
              </a:solidFill>
              <a:cs typeface="Times New Roman" pitchFamily="18" charset="0"/>
            </a:endParaRPr>
          </a:p>
        </p:txBody>
      </p:sp>
      <p:sp>
        <p:nvSpPr>
          <p:cNvPr id="4" name="Slide Number Placeholder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a:t>
            </a:fld>
            <a:endParaRPr lang="en"/>
          </a:p>
        </p:txBody>
      </p:sp>
    </p:spTree>
    <p:extLst>
      <p:ext uri="{BB962C8B-B14F-4D97-AF65-F5344CB8AC3E}">
        <p14:creationId xmlns:p14="http://schemas.microsoft.com/office/powerpoint/2010/main" val="6016517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903032"/>
            <a:ext cx="8520600" cy="1192895"/>
          </a:xfrm>
        </p:spPr>
        <p:txBody>
          <a:bodyPr/>
          <a:lstStyle/>
          <a:p>
            <a:r>
              <a:rPr lang="en-CA" dirty="0"/>
              <a:t>The UN Declaration on the </a:t>
            </a:r>
            <a:r>
              <a:rPr lang="en-CA" dirty="0" smtClean="0"/>
              <a:t/>
            </a:r>
            <a:br>
              <a:rPr lang="en-CA" dirty="0" smtClean="0"/>
            </a:br>
            <a:r>
              <a:rPr lang="en-CA" dirty="0" smtClean="0"/>
              <a:t>Rights </a:t>
            </a:r>
            <a:r>
              <a:rPr lang="en-CA" dirty="0"/>
              <a:t>of Indigenous Peoples</a:t>
            </a:r>
          </a:p>
        </p:txBody>
      </p:sp>
      <p:sp>
        <p:nvSpPr>
          <p:cNvPr id="3" name="Text Placeholder 2"/>
          <p:cNvSpPr>
            <a:spLocks noGrp="1"/>
          </p:cNvSpPr>
          <p:nvPr>
            <p:ph type="body" idx="1"/>
          </p:nvPr>
        </p:nvSpPr>
        <p:spPr>
          <a:xfrm>
            <a:off x="311700" y="2178121"/>
            <a:ext cx="8520600" cy="2878696"/>
          </a:xfrm>
        </p:spPr>
        <p:txBody>
          <a:bodyPr/>
          <a:lstStyle/>
          <a:p>
            <a:pPr fontAlgn="base">
              <a:spcAft>
                <a:spcPct val="0"/>
              </a:spcAft>
              <a:buClr>
                <a:srgbClr val="BA8000"/>
              </a:buClr>
            </a:pPr>
            <a:r>
              <a:rPr lang="en-US" dirty="0" smtClean="0">
                <a:solidFill>
                  <a:srgbClr val="000000"/>
                </a:solidFill>
                <a:cs typeface="Times New Roman" pitchFamily="18" charset="0"/>
              </a:rPr>
              <a:t>The </a:t>
            </a:r>
            <a:r>
              <a:rPr lang="en-US" dirty="0">
                <a:solidFill>
                  <a:srgbClr val="000000"/>
                </a:solidFill>
                <a:cs typeface="Times New Roman" pitchFamily="18" charset="0"/>
              </a:rPr>
              <a:t>Declaration is the result of almost 25 years of </a:t>
            </a:r>
            <a:r>
              <a:rPr lang="en-US" dirty="0" smtClean="0">
                <a:solidFill>
                  <a:srgbClr val="000000"/>
                </a:solidFill>
                <a:cs typeface="Times New Roman" pitchFamily="18" charset="0"/>
              </a:rPr>
              <a:t/>
            </a:r>
            <a:br>
              <a:rPr lang="en-US" dirty="0" smtClean="0">
                <a:solidFill>
                  <a:srgbClr val="000000"/>
                </a:solidFill>
                <a:cs typeface="Times New Roman" pitchFamily="18" charset="0"/>
              </a:rPr>
            </a:br>
            <a:r>
              <a:rPr lang="en-US" dirty="0" smtClean="0">
                <a:solidFill>
                  <a:srgbClr val="000000"/>
                </a:solidFill>
                <a:cs typeface="Times New Roman" pitchFamily="18" charset="0"/>
              </a:rPr>
              <a:t>collaboration </a:t>
            </a:r>
            <a:r>
              <a:rPr lang="en-US" dirty="0">
                <a:solidFill>
                  <a:srgbClr val="000000"/>
                </a:solidFill>
                <a:cs typeface="Times New Roman" pitchFamily="18" charset="0"/>
              </a:rPr>
              <a:t>between UN member states and Indigenous peoples from around the world. Indigenous leaders from Canada played </a:t>
            </a:r>
            <a:r>
              <a:rPr lang="en-US" dirty="0" smtClean="0">
                <a:solidFill>
                  <a:srgbClr val="000000"/>
                </a:solidFill>
                <a:cs typeface="Times New Roman" pitchFamily="18" charset="0"/>
              </a:rPr>
              <a:t>a </a:t>
            </a:r>
            <a:r>
              <a:rPr lang="en-US" dirty="0">
                <a:solidFill>
                  <a:srgbClr val="000000"/>
                </a:solidFill>
                <a:cs typeface="Times New Roman" pitchFamily="18" charset="0"/>
              </a:rPr>
              <a:t>significant role in its development, </a:t>
            </a:r>
            <a:r>
              <a:rPr lang="en-US" dirty="0" smtClean="0">
                <a:solidFill>
                  <a:srgbClr val="000000"/>
                </a:solidFill>
                <a:cs typeface="Times New Roman" pitchFamily="18" charset="0"/>
              </a:rPr>
              <a:t/>
            </a:r>
            <a:br>
              <a:rPr lang="en-US" dirty="0" smtClean="0">
                <a:solidFill>
                  <a:srgbClr val="000000"/>
                </a:solidFill>
                <a:cs typeface="Times New Roman" pitchFamily="18" charset="0"/>
              </a:rPr>
            </a:br>
            <a:r>
              <a:rPr lang="en-US" dirty="0" smtClean="0">
                <a:solidFill>
                  <a:srgbClr val="000000"/>
                </a:solidFill>
                <a:cs typeface="Times New Roman" pitchFamily="18" charset="0"/>
              </a:rPr>
              <a:t>including drafting </a:t>
            </a:r>
            <a:r>
              <a:rPr lang="en-US" dirty="0">
                <a:solidFill>
                  <a:srgbClr val="000000"/>
                </a:solidFill>
                <a:cs typeface="Times New Roman" pitchFamily="18" charset="0"/>
              </a:rPr>
              <a:t>and negotiating.</a:t>
            </a:r>
          </a:p>
          <a:p>
            <a:endParaRPr lang="en-CA" dirty="0"/>
          </a:p>
        </p:txBody>
      </p:sp>
      <p:sp>
        <p:nvSpPr>
          <p:cNvPr id="4" name="Slide Number Placeholder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3</a:t>
            </a:fld>
            <a:endParaRPr lang="en"/>
          </a:p>
        </p:txBody>
      </p:sp>
    </p:spTree>
    <p:extLst>
      <p:ext uri="{BB962C8B-B14F-4D97-AF65-F5344CB8AC3E}">
        <p14:creationId xmlns:p14="http://schemas.microsoft.com/office/powerpoint/2010/main" val="19677230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903032"/>
            <a:ext cx="8520600" cy="1192895"/>
          </a:xfrm>
        </p:spPr>
        <p:txBody>
          <a:bodyPr/>
          <a:lstStyle/>
          <a:p>
            <a:r>
              <a:rPr lang="en-CA" dirty="0"/>
              <a:t>The UN Declaration on the </a:t>
            </a:r>
            <a:r>
              <a:rPr lang="en-CA" dirty="0" smtClean="0"/>
              <a:t/>
            </a:r>
            <a:br>
              <a:rPr lang="en-CA" dirty="0" smtClean="0"/>
            </a:br>
            <a:r>
              <a:rPr lang="en-CA" dirty="0" smtClean="0"/>
              <a:t>Rights </a:t>
            </a:r>
            <a:r>
              <a:rPr lang="en-CA" dirty="0"/>
              <a:t>of Indigenous Peoples</a:t>
            </a:r>
          </a:p>
        </p:txBody>
      </p:sp>
      <p:sp>
        <p:nvSpPr>
          <p:cNvPr id="3" name="Text Placeholder 2"/>
          <p:cNvSpPr>
            <a:spLocks noGrp="1"/>
          </p:cNvSpPr>
          <p:nvPr>
            <p:ph type="body" idx="1"/>
          </p:nvPr>
        </p:nvSpPr>
        <p:spPr>
          <a:xfrm>
            <a:off x="311700" y="2178121"/>
            <a:ext cx="8520600" cy="2878696"/>
          </a:xfrm>
        </p:spPr>
        <p:txBody>
          <a:bodyPr/>
          <a:lstStyle/>
          <a:p>
            <a:pPr fontAlgn="base">
              <a:spcAft>
                <a:spcPct val="0"/>
              </a:spcAft>
              <a:buClr>
                <a:srgbClr val="BA8000"/>
              </a:buClr>
              <a:buFont typeface="Arial" panose="020B0604020202020204" pitchFamily="34" charset="0"/>
              <a:buChar char="•"/>
            </a:pPr>
            <a:r>
              <a:rPr lang="en-US" dirty="0">
                <a:solidFill>
                  <a:srgbClr val="000000"/>
                </a:solidFill>
                <a:cs typeface="Times New Roman" pitchFamily="18" charset="0"/>
              </a:rPr>
              <a:t>It consists of 24 </a:t>
            </a:r>
            <a:r>
              <a:rPr lang="en-US" dirty="0" err="1">
                <a:solidFill>
                  <a:srgbClr val="000000"/>
                </a:solidFill>
                <a:cs typeface="Times New Roman" pitchFamily="18" charset="0"/>
              </a:rPr>
              <a:t>preambular</a:t>
            </a:r>
            <a:r>
              <a:rPr lang="en-US" dirty="0">
                <a:solidFill>
                  <a:srgbClr val="000000"/>
                </a:solidFill>
                <a:cs typeface="Times New Roman" pitchFamily="18" charset="0"/>
              </a:rPr>
              <a:t> provisions and </a:t>
            </a:r>
            <a:r>
              <a:rPr lang="en-US" dirty="0" smtClean="0">
                <a:solidFill>
                  <a:srgbClr val="000000"/>
                </a:solidFill>
                <a:cs typeface="Times New Roman" pitchFamily="18" charset="0"/>
              </a:rPr>
              <a:t/>
            </a:r>
            <a:br>
              <a:rPr lang="en-US" dirty="0" smtClean="0">
                <a:solidFill>
                  <a:srgbClr val="000000"/>
                </a:solidFill>
                <a:cs typeface="Times New Roman" pitchFamily="18" charset="0"/>
              </a:rPr>
            </a:br>
            <a:r>
              <a:rPr lang="en-US" dirty="0" smtClean="0">
                <a:solidFill>
                  <a:srgbClr val="000000"/>
                </a:solidFill>
                <a:cs typeface="Times New Roman" pitchFamily="18" charset="0"/>
              </a:rPr>
              <a:t>46 </a:t>
            </a:r>
            <a:r>
              <a:rPr lang="en-US" dirty="0">
                <a:solidFill>
                  <a:srgbClr val="000000"/>
                </a:solidFill>
                <a:cs typeface="Times New Roman" pitchFamily="18" charset="0"/>
              </a:rPr>
              <a:t>a</a:t>
            </a:r>
            <a:r>
              <a:rPr lang="en-US" dirty="0" smtClean="0">
                <a:solidFill>
                  <a:srgbClr val="000000"/>
                </a:solidFill>
                <a:cs typeface="Times New Roman" pitchFamily="18" charset="0"/>
              </a:rPr>
              <a:t>rticles </a:t>
            </a:r>
            <a:r>
              <a:rPr lang="en-US" dirty="0">
                <a:solidFill>
                  <a:srgbClr val="000000"/>
                </a:solidFill>
                <a:cs typeface="Times New Roman" pitchFamily="18" charset="0"/>
              </a:rPr>
              <a:t>that sets out the minimum standards for </a:t>
            </a:r>
            <a:r>
              <a:rPr lang="en-US" dirty="0" smtClean="0">
                <a:solidFill>
                  <a:srgbClr val="000000"/>
                </a:solidFill>
                <a:cs typeface="Times New Roman" pitchFamily="18" charset="0"/>
              </a:rPr>
              <a:t/>
            </a:r>
            <a:br>
              <a:rPr lang="en-US" dirty="0" smtClean="0">
                <a:solidFill>
                  <a:srgbClr val="000000"/>
                </a:solidFill>
                <a:cs typeface="Times New Roman" pitchFamily="18" charset="0"/>
              </a:rPr>
            </a:br>
            <a:r>
              <a:rPr lang="en-US" dirty="0" smtClean="0">
                <a:solidFill>
                  <a:srgbClr val="000000"/>
                </a:solidFill>
                <a:cs typeface="Times New Roman" pitchFamily="18" charset="0"/>
              </a:rPr>
              <a:t>the </a:t>
            </a:r>
            <a:r>
              <a:rPr lang="en-US" dirty="0">
                <a:solidFill>
                  <a:srgbClr val="000000"/>
                </a:solidFill>
                <a:cs typeface="Times New Roman" pitchFamily="18" charset="0"/>
              </a:rPr>
              <a:t>survival, dignity and well-being of Indigenous peoples throughout the world, including rights related to governance, health, community, culture, language, lands, territories and resources, and education.</a:t>
            </a:r>
          </a:p>
          <a:p>
            <a:pPr lvl="0" defTabSz="914400" fontAlgn="base">
              <a:spcAft>
                <a:spcPct val="0"/>
              </a:spcAft>
              <a:buClr>
                <a:srgbClr val="BA8000"/>
              </a:buClr>
              <a:buFont typeface="Arial" panose="020B0604020202020204" pitchFamily="34" charset="0"/>
              <a:buChar char="•"/>
            </a:pPr>
            <a:endParaRPr lang="en-CA" dirty="0"/>
          </a:p>
        </p:txBody>
      </p:sp>
      <p:sp>
        <p:nvSpPr>
          <p:cNvPr id="4" name="Slide Number Placeholder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4</a:t>
            </a:fld>
            <a:endParaRPr lang="en"/>
          </a:p>
        </p:txBody>
      </p:sp>
    </p:spTree>
    <p:extLst>
      <p:ext uri="{BB962C8B-B14F-4D97-AF65-F5344CB8AC3E}">
        <p14:creationId xmlns:p14="http://schemas.microsoft.com/office/powerpoint/2010/main" val="12424714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p:cNvSpPr>
            <a:spLocks noGrp="1"/>
          </p:cNvSpPr>
          <p:nvPr>
            <p:ph type="title"/>
          </p:nvPr>
        </p:nvSpPr>
        <p:spPr>
          <a:xfrm>
            <a:off x="311700" y="903033"/>
            <a:ext cx="8520600" cy="699488"/>
          </a:xfrm>
        </p:spPr>
        <p:txBody>
          <a:bodyPr/>
          <a:lstStyle/>
          <a:p>
            <a:r>
              <a:rPr lang="en-CA" dirty="0" smtClean="0"/>
              <a:t>Articles &amp; Themes</a:t>
            </a:r>
            <a:endParaRPr lang="en-CA" dirty="0"/>
          </a:p>
        </p:txBody>
      </p:sp>
      <p:grpSp>
        <p:nvGrpSpPr>
          <p:cNvPr id="6" name="Group 5"/>
          <p:cNvGrpSpPr/>
          <p:nvPr/>
        </p:nvGrpSpPr>
        <p:grpSpPr>
          <a:xfrm>
            <a:off x="298487" y="1435621"/>
            <a:ext cx="2023398" cy="3983957"/>
            <a:chOff x="68147" y="531595"/>
            <a:chExt cx="2023398" cy="1198747"/>
          </a:xfrm>
        </p:grpSpPr>
        <p:sp>
          <p:nvSpPr>
            <p:cNvPr id="7" name="Rectangle 6"/>
            <p:cNvSpPr/>
            <p:nvPr/>
          </p:nvSpPr>
          <p:spPr>
            <a:xfrm>
              <a:off x="68147" y="581814"/>
              <a:ext cx="1914214" cy="1148528"/>
            </a:xfrm>
            <a:prstGeom prst="rect">
              <a:avLst/>
            </a:prstGeom>
            <a:solidFill>
              <a:srgbClr val="2D3D3E"/>
            </a:solidFill>
            <a:ln w="25400" cap="flat" cmpd="sng" algn="ctr">
              <a:solidFill>
                <a:sysClr val="window" lastClr="FFFFFF">
                  <a:hueOff val="0"/>
                  <a:satOff val="0"/>
                  <a:lumOff val="0"/>
                  <a:alphaOff val="0"/>
                </a:sysClr>
              </a:solidFill>
              <a:prstDash val="solid"/>
            </a:ln>
            <a:effectLst/>
          </p:spPr>
          <p:style>
            <a:lnRef idx="2">
              <a:scrgbClr r="0" g="0" b="0"/>
            </a:lnRef>
            <a:fillRef idx="1">
              <a:scrgbClr r="0" g="0" b="0"/>
            </a:fillRef>
            <a:effectRef idx="0">
              <a:scrgbClr r="0" g="0" b="0"/>
            </a:effectRef>
            <a:fontRef idx="minor">
              <a:schemeClr val="lt1"/>
            </a:fontRef>
          </p:style>
        </p:sp>
        <p:sp>
          <p:nvSpPr>
            <p:cNvPr id="8" name="TextBox 7"/>
            <p:cNvSpPr txBox="1"/>
            <p:nvPr/>
          </p:nvSpPr>
          <p:spPr>
            <a:xfrm>
              <a:off x="177331" y="531595"/>
              <a:ext cx="1914214" cy="114852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5720" tIns="45720" rIns="45720" bIns="45720" numCol="1" spcCol="1270" anchor="ctr" anchorCtr="0">
              <a:noAutofit/>
            </a:bodyPr>
            <a:lstStyle/>
            <a:p>
              <a:pPr lvl="2" defTabSz="533400">
                <a:lnSpc>
                  <a:spcPct val="90000"/>
                </a:lnSpc>
                <a:spcBef>
                  <a:spcPct val="0"/>
                </a:spcBef>
                <a:spcAft>
                  <a:spcPct val="35000"/>
                </a:spcAft>
              </a:pPr>
              <a:r>
                <a:rPr lang="en-US" sz="2000" b="1" kern="1200" dirty="0" smtClean="0">
                  <a:solidFill>
                    <a:sysClr val="window" lastClr="FFFFFF"/>
                  </a:solidFill>
                  <a:latin typeface="Calibri"/>
                  <a:ea typeface="+mn-ea"/>
                  <a:cs typeface="+mn-cs"/>
                </a:rPr>
                <a:t>General Principles </a:t>
              </a:r>
            </a:p>
            <a:p>
              <a:pPr lvl="2" defTabSz="533400">
                <a:lnSpc>
                  <a:spcPct val="90000"/>
                </a:lnSpc>
                <a:spcBef>
                  <a:spcPct val="0"/>
                </a:spcBef>
                <a:spcAft>
                  <a:spcPct val="35000"/>
                </a:spcAft>
              </a:pPr>
              <a:r>
                <a:rPr lang="en-US" sz="2000" kern="1200" dirty="0" smtClean="0">
                  <a:solidFill>
                    <a:sysClr val="window" lastClr="FFFFFF"/>
                  </a:solidFill>
                  <a:latin typeface="Calibri"/>
                  <a:ea typeface="+mn-ea"/>
                  <a:cs typeface="+mn-cs"/>
                </a:rPr>
                <a:t>(5 articles </a:t>
              </a:r>
              <a:br>
                <a:rPr lang="en-US" sz="2000" kern="1200" dirty="0" smtClean="0">
                  <a:solidFill>
                    <a:sysClr val="window" lastClr="FFFFFF"/>
                  </a:solidFill>
                  <a:latin typeface="Calibri"/>
                  <a:ea typeface="+mn-ea"/>
                  <a:cs typeface="+mn-cs"/>
                </a:rPr>
              </a:br>
              <a:r>
                <a:rPr lang="en-US" sz="2000" kern="1200" dirty="0" smtClean="0">
                  <a:solidFill>
                    <a:sysClr val="window" lastClr="FFFFFF"/>
                  </a:solidFill>
                  <a:latin typeface="Calibri"/>
                  <a:ea typeface="+mn-ea"/>
                  <a:cs typeface="+mn-cs"/>
                </a:rPr>
                <a:t>on equality </a:t>
              </a:r>
              <a:br>
                <a:rPr lang="en-US" sz="2000" kern="1200" dirty="0" smtClean="0">
                  <a:solidFill>
                    <a:sysClr val="window" lastClr="FFFFFF"/>
                  </a:solidFill>
                  <a:latin typeface="Calibri"/>
                  <a:ea typeface="+mn-ea"/>
                  <a:cs typeface="+mn-cs"/>
                </a:rPr>
              </a:br>
              <a:r>
                <a:rPr lang="en-US" sz="2000" kern="1200" dirty="0" smtClean="0">
                  <a:solidFill>
                    <a:sysClr val="window" lastClr="FFFFFF"/>
                  </a:solidFill>
                  <a:latin typeface="Calibri"/>
                  <a:ea typeface="+mn-ea"/>
                  <a:cs typeface="+mn-cs"/>
                </a:rPr>
                <a:t>and non-discrimination, individual and collective </a:t>
              </a:r>
              <a:br>
                <a:rPr lang="en-US" sz="2000" kern="1200" dirty="0" smtClean="0">
                  <a:solidFill>
                    <a:sysClr val="window" lastClr="FFFFFF"/>
                  </a:solidFill>
                  <a:latin typeface="Calibri"/>
                  <a:ea typeface="+mn-ea"/>
                  <a:cs typeface="+mn-cs"/>
                </a:rPr>
              </a:br>
              <a:r>
                <a:rPr lang="en-US" sz="2000" kern="1200" dirty="0" smtClean="0">
                  <a:solidFill>
                    <a:sysClr val="window" lastClr="FFFFFF"/>
                  </a:solidFill>
                  <a:latin typeface="Calibri"/>
                  <a:ea typeface="+mn-ea"/>
                  <a:cs typeface="+mn-cs"/>
                </a:rPr>
                <a:t>rights etc.)</a:t>
              </a:r>
            </a:p>
            <a:p>
              <a:pPr lvl="2" defTabSz="533400">
                <a:lnSpc>
                  <a:spcPct val="90000"/>
                </a:lnSpc>
                <a:spcBef>
                  <a:spcPct val="0"/>
                </a:spcBef>
                <a:spcAft>
                  <a:spcPct val="35000"/>
                </a:spcAft>
              </a:pPr>
              <a:endParaRPr lang="en-US" sz="2000" b="0" kern="1200" dirty="0">
                <a:solidFill>
                  <a:sysClr val="window" lastClr="FFFFFF"/>
                </a:solidFill>
                <a:latin typeface="Calibri"/>
                <a:ea typeface="+mn-ea"/>
                <a:cs typeface="+mn-cs"/>
              </a:endParaRPr>
            </a:p>
          </p:txBody>
        </p:sp>
      </p:grpSp>
      <p:sp>
        <p:nvSpPr>
          <p:cNvPr id="9" name="Rectangle 8"/>
          <p:cNvSpPr/>
          <p:nvPr/>
        </p:nvSpPr>
        <p:spPr>
          <a:xfrm>
            <a:off x="2431069" y="1602520"/>
            <a:ext cx="2796024" cy="3817056"/>
          </a:xfrm>
          <a:prstGeom prst="rect">
            <a:avLst/>
          </a:prstGeom>
          <a:solidFill>
            <a:srgbClr val="427A64"/>
          </a:solidFill>
          <a:ln w="25400" cap="flat" cmpd="sng" algn="ctr">
            <a:solidFill>
              <a:sysClr val="window" lastClr="FFFFFF">
                <a:hueOff val="0"/>
                <a:satOff val="0"/>
                <a:lumOff val="0"/>
                <a:alphaOff val="0"/>
              </a:sysClr>
            </a:solidFill>
            <a:prstDash val="solid"/>
          </a:ln>
          <a:effectLst/>
        </p:spPr>
        <p:style>
          <a:lnRef idx="2">
            <a:scrgbClr r="0" g="0" b="0"/>
          </a:lnRef>
          <a:fillRef idx="1">
            <a:scrgbClr r="0" g="0" b="0"/>
          </a:fillRef>
          <a:effectRef idx="0">
            <a:scrgbClr r="0" g="0" b="0"/>
          </a:effectRef>
          <a:fontRef idx="minor">
            <a:schemeClr val="lt1"/>
          </a:fontRef>
        </p:style>
      </p:sp>
      <p:sp>
        <p:nvSpPr>
          <p:cNvPr id="10" name="Rectangle 9"/>
          <p:cNvSpPr/>
          <p:nvPr/>
        </p:nvSpPr>
        <p:spPr>
          <a:xfrm>
            <a:off x="2552249" y="1784251"/>
            <a:ext cx="2538365" cy="1631216"/>
          </a:xfrm>
          <a:prstGeom prst="rect">
            <a:avLst/>
          </a:prstGeom>
        </p:spPr>
        <p:txBody>
          <a:bodyPr wrap="square">
            <a:spAutoFit/>
          </a:bodyPr>
          <a:lstStyle/>
          <a:p>
            <a:pPr lvl="0"/>
            <a:r>
              <a:rPr lang="en-US" sz="2000" b="1" dirty="0">
                <a:solidFill>
                  <a:sysClr val="window" lastClr="FFFFFF"/>
                </a:solidFill>
                <a:latin typeface="Calibri"/>
              </a:rPr>
              <a:t>Self-Determination, Self-Government and Recognition of Treaties </a:t>
            </a:r>
          </a:p>
          <a:p>
            <a:pPr lvl="0"/>
            <a:r>
              <a:rPr lang="en-US" sz="2000" dirty="0">
                <a:solidFill>
                  <a:sysClr val="window" lastClr="FFFFFF"/>
                </a:solidFill>
                <a:latin typeface="Calibri"/>
              </a:rPr>
              <a:t>(3 articles)</a:t>
            </a:r>
          </a:p>
        </p:txBody>
      </p:sp>
      <p:sp>
        <p:nvSpPr>
          <p:cNvPr id="11" name="Rectangle 10"/>
          <p:cNvSpPr/>
          <p:nvPr/>
        </p:nvSpPr>
        <p:spPr>
          <a:xfrm>
            <a:off x="5376275" y="1585266"/>
            <a:ext cx="2796024" cy="3817056"/>
          </a:xfrm>
          <a:prstGeom prst="rect">
            <a:avLst/>
          </a:prstGeom>
          <a:solidFill>
            <a:srgbClr val="2D3D3E"/>
          </a:solidFill>
          <a:ln w="25400" cap="flat" cmpd="sng" algn="ctr">
            <a:solidFill>
              <a:sysClr val="window" lastClr="FFFFFF">
                <a:hueOff val="0"/>
                <a:satOff val="0"/>
                <a:lumOff val="0"/>
                <a:alphaOff val="0"/>
              </a:sysClr>
            </a:solidFill>
            <a:prstDash val="solid"/>
          </a:ln>
          <a:effectLst/>
        </p:spPr>
        <p:style>
          <a:lnRef idx="2">
            <a:scrgbClr r="0" g="0" b="0"/>
          </a:lnRef>
          <a:fillRef idx="1">
            <a:scrgbClr r="0" g="0" b="0"/>
          </a:fillRef>
          <a:effectRef idx="0">
            <a:scrgbClr r="0" g="0" b="0"/>
          </a:effectRef>
          <a:fontRef idx="minor">
            <a:schemeClr val="lt1"/>
          </a:fontRef>
        </p:style>
      </p:sp>
      <p:sp>
        <p:nvSpPr>
          <p:cNvPr id="12" name="Rectangle 11"/>
          <p:cNvSpPr/>
          <p:nvPr/>
        </p:nvSpPr>
        <p:spPr>
          <a:xfrm>
            <a:off x="5497455" y="1766997"/>
            <a:ext cx="2538365" cy="2246769"/>
          </a:xfrm>
          <a:prstGeom prst="rect">
            <a:avLst/>
          </a:prstGeom>
        </p:spPr>
        <p:txBody>
          <a:bodyPr wrap="square">
            <a:spAutoFit/>
          </a:bodyPr>
          <a:lstStyle/>
          <a:p>
            <a:pPr lvl="0"/>
            <a:r>
              <a:rPr lang="en-US" sz="2000" b="1" dirty="0">
                <a:solidFill>
                  <a:sysClr val="window" lastClr="FFFFFF"/>
                </a:solidFill>
                <a:latin typeface="Calibri"/>
              </a:rPr>
              <a:t>Implementation </a:t>
            </a:r>
            <a:r>
              <a:rPr lang="en-US" sz="2000" b="1" dirty="0" smtClean="0">
                <a:solidFill>
                  <a:sysClr val="window" lastClr="FFFFFF"/>
                </a:solidFill>
                <a:latin typeface="Calibri"/>
              </a:rPr>
              <a:t/>
            </a:r>
            <a:br>
              <a:rPr lang="en-US" sz="2000" b="1" dirty="0" smtClean="0">
                <a:solidFill>
                  <a:sysClr val="window" lastClr="FFFFFF"/>
                </a:solidFill>
                <a:latin typeface="Calibri"/>
              </a:rPr>
            </a:br>
            <a:r>
              <a:rPr lang="en-US" sz="2000" b="1" dirty="0" smtClean="0">
                <a:solidFill>
                  <a:sysClr val="window" lastClr="FFFFFF"/>
                </a:solidFill>
                <a:latin typeface="Calibri"/>
              </a:rPr>
              <a:t>&amp; </a:t>
            </a:r>
            <a:r>
              <a:rPr lang="en-US" sz="2000" b="1" dirty="0">
                <a:solidFill>
                  <a:sysClr val="window" lastClr="FFFFFF"/>
                </a:solidFill>
                <a:latin typeface="Calibri"/>
              </a:rPr>
              <a:t>Redress</a:t>
            </a:r>
          </a:p>
          <a:p>
            <a:pPr lvl="0"/>
            <a:r>
              <a:rPr lang="en-US" sz="2000" dirty="0">
                <a:solidFill>
                  <a:sysClr val="window" lastClr="FFFFFF"/>
                </a:solidFill>
                <a:latin typeface="Calibri"/>
              </a:rPr>
              <a:t>(6 articles on taking appropriate measures, conflict resolution, financial and technical assistance etc.)</a:t>
            </a:r>
          </a:p>
        </p:txBody>
      </p:sp>
      <p:sp>
        <p:nvSpPr>
          <p:cNvPr id="4" name="Slide Number Placeholder 3"/>
          <p:cNvSpPr>
            <a:spLocks noGrp="1"/>
          </p:cNvSpPr>
          <p:nvPr>
            <p:ph type="sldNum" idx="12"/>
          </p:nvPr>
        </p:nvSpPr>
        <p:spPr>
          <a:xfrm>
            <a:off x="8321482" y="4663217"/>
            <a:ext cx="548700" cy="393600"/>
          </a:xfrm>
        </p:spPr>
        <p:txBody>
          <a:bodyPr/>
          <a:lstStyle/>
          <a:p>
            <a:pPr marL="0" lvl="0" indent="0" algn="r" rtl="0">
              <a:spcBef>
                <a:spcPts val="0"/>
              </a:spcBef>
              <a:spcAft>
                <a:spcPts val="0"/>
              </a:spcAft>
              <a:buNone/>
            </a:pPr>
            <a:fld id="{00000000-1234-1234-1234-123412341234}" type="slidenum">
              <a:rPr lang="en" smtClean="0"/>
              <a:t>5</a:t>
            </a:fld>
            <a:endParaRPr lang="en" dirty="0"/>
          </a:p>
        </p:txBody>
      </p:sp>
    </p:spTree>
    <p:extLst>
      <p:ext uri="{BB962C8B-B14F-4D97-AF65-F5344CB8AC3E}">
        <p14:creationId xmlns:p14="http://schemas.microsoft.com/office/powerpoint/2010/main" val="6276274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p:cNvSpPr>
            <a:spLocks noGrp="1"/>
          </p:cNvSpPr>
          <p:nvPr>
            <p:ph type="title"/>
          </p:nvPr>
        </p:nvSpPr>
        <p:spPr>
          <a:xfrm>
            <a:off x="311700" y="903033"/>
            <a:ext cx="8520600" cy="699488"/>
          </a:xfrm>
        </p:spPr>
        <p:txBody>
          <a:bodyPr/>
          <a:lstStyle/>
          <a:p>
            <a:r>
              <a:rPr lang="en-CA" dirty="0" smtClean="0"/>
              <a:t>Articles &amp; Themes</a:t>
            </a:r>
            <a:endParaRPr lang="en-CA" dirty="0"/>
          </a:p>
        </p:txBody>
      </p:sp>
      <p:grpSp>
        <p:nvGrpSpPr>
          <p:cNvPr id="6" name="Group 5"/>
          <p:cNvGrpSpPr/>
          <p:nvPr/>
        </p:nvGrpSpPr>
        <p:grpSpPr>
          <a:xfrm>
            <a:off x="298485" y="1473956"/>
            <a:ext cx="2995064" cy="3945620"/>
            <a:chOff x="68146" y="543130"/>
            <a:chExt cx="2528741" cy="1187212"/>
          </a:xfrm>
        </p:grpSpPr>
        <p:sp>
          <p:nvSpPr>
            <p:cNvPr id="7" name="Rectangle 6"/>
            <p:cNvSpPr/>
            <p:nvPr/>
          </p:nvSpPr>
          <p:spPr>
            <a:xfrm>
              <a:off x="68146" y="581814"/>
              <a:ext cx="2528741" cy="1148528"/>
            </a:xfrm>
            <a:prstGeom prst="rect">
              <a:avLst/>
            </a:prstGeom>
            <a:solidFill>
              <a:srgbClr val="2D3D3E"/>
            </a:solidFill>
            <a:ln w="25400" cap="flat" cmpd="sng" algn="ctr">
              <a:solidFill>
                <a:sysClr val="window" lastClr="FFFFFF">
                  <a:hueOff val="0"/>
                  <a:satOff val="0"/>
                  <a:lumOff val="0"/>
                  <a:alphaOff val="0"/>
                </a:sysClr>
              </a:solidFill>
              <a:prstDash val="solid"/>
            </a:ln>
            <a:effectLst/>
          </p:spPr>
          <p:style>
            <a:lnRef idx="2">
              <a:scrgbClr r="0" g="0" b="0"/>
            </a:lnRef>
            <a:fillRef idx="1">
              <a:scrgbClr r="0" g="0" b="0"/>
            </a:fillRef>
            <a:effectRef idx="0">
              <a:scrgbClr r="0" g="0" b="0"/>
            </a:effectRef>
            <a:fontRef idx="minor">
              <a:schemeClr val="lt1"/>
            </a:fontRef>
          </p:style>
        </p:sp>
        <p:sp>
          <p:nvSpPr>
            <p:cNvPr id="8" name="TextBox 7"/>
            <p:cNvSpPr txBox="1"/>
            <p:nvPr/>
          </p:nvSpPr>
          <p:spPr>
            <a:xfrm>
              <a:off x="177331" y="543130"/>
              <a:ext cx="2419556" cy="102056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5720" tIns="45720" rIns="45720" bIns="45720" numCol="1" spcCol="1270" anchor="ctr" anchorCtr="0">
              <a:noAutofit/>
            </a:bodyPr>
            <a:lstStyle/>
            <a:p>
              <a:pPr lvl="0"/>
              <a:r>
                <a:rPr lang="en-US" sz="2000" b="1" dirty="0">
                  <a:solidFill>
                    <a:sysClr val="window" lastClr="FFFFFF"/>
                  </a:solidFill>
                  <a:latin typeface="Calibri"/>
                </a:rPr>
                <a:t>Lands, Territories &amp; Resources</a:t>
              </a:r>
            </a:p>
            <a:p>
              <a:pPr lvl="0"/>
              <a:r>
                <a:rPr lang="en-US" sz="2000" dirty="0" smtClean="0">
                  <a:solidFill>
                    <a:sysClr val="window" lastClr="FFFFFF"/>
                  </a:solidFill>
                  <a:latin typeface="Calibri"/>
                </a:rPr>
                <a:t>(7 </a:t>
              </a:r>
              <a:r>
                <a:rPr lang="en-US" sz="2000" dirty="0">
                  <a:solidFill>
                    <a:sysClr val="window" lastClr="FFFFFF"/>
                  </a:solidFill>
                  <a:latin typeface="Calibri"/>
                </a:rPr>
                <a:t>articles on ownership, protection from relocation, military use, adjudication of rights, redress for non-consensual taking of lands, FPIC etc.)</a:t>
              </a:r>
            </a:p>
          </p:txBody>
        </p:sp>
      </p:grpSp>
      <p:sp>
        <p:nvSpPr>
          <p:cNvPr id="9" name="Rectangle 8"/>
          <p:cNvSpPr/>
          <p:nvPr/>
        </p:nvSpPr>
        <p:spPr>
          <a:xfrm>
            <a:off x="3498129" y="1611858"/>
            <a:ext cx="2333786" cy="3817056"/>
          </a:xfrm>
          <a:prstGeom prst="rect">
            <a:avLst/>
          </a:prstGeom>
          <a:solidFill>
            <a:srgbClr val="427A64"/>
          </a:solidFill>
          <a:ln w="25400" cap="flat" cmpd="sng" algn="ctr">
            <a:solidFill>
              <a:sysClr val="window" lastClr="FFFFFF">
                <a:hueOff val="0"/>
                <a:satOff val="0"/>
                <a:lumOff val="0"/>
                <a:alphaOff val="0"/>
              </a:sysClr>
            </a:solidFill>
            <a:prstDash val="solid"/>
          </a:ln>
          <a:effectLst/>
        </p:spPr>
        <p:style>
          <a:lnRef idx="2">
            <a:scrgbClr r="0" g="0" b="0"/>
          </a:lnRef>
          <a:fillRef idx="1">
            <a:scrgbClr r="0" g="0" b="0"/>
          </a:fillRef>
          <a:effectRef idx="0">
            <a:scrgbClr r="0" g="0" b="0"/>
          </a:effectRef>
          <a:fontRef idx="minor">
            <a:schemeClr val="lt1"/>
          </a:fontRef>
        </p:style>
      </p:sp>
      <p:sp>
        <p:nvSpPr>
          <p:cNvPr id="10" name="Rectangle 9"/>
          <p:cNvSpPr/>
          <p:nvPr/>
        </p:nvSpPr>
        <p:spPr>
          <a:xfrm>
            <a:off x="3631249" y="1694447"/>
            <a:ext cx="2538365" cy="1938992"/>
          </a:xfrm>
          <a:prstGeom prst="rect">
            <a:avLst/>
          </a:prstGeom>
        </p:spPr>
        <p:txBody>
          <a:bodyPr wrap="square">
            <a:spAutoFit/>
          </a:bodyPr>
          <a:lstStyle/>
          <a:p>
            <a:pPr lvl="0"/>
            <a:r>
              <a:rPr lang="en-US" sz="2000" b="1" dirty="0">
                <a:solidFill>
                  <a:sysClr val="window" lastClr="FFFFFF"/>
                </a:solidFill>
                <a:latin typeface="Calibri"/>
              </a:rPr>
              <a:t>Environment </a:t>
            </a:r>
          </a:p>
          <a:p>
            <a:pPr lvl="0"/>
            <a:r>
              <a:rPr lang="en-US" sz="2000" dirty="0">
                <a:solidFill>
                  <a:sysClr val="window" lastClr="FFFFFF"/>
                </a:solidFill>
                <a:latin typeface="Calibri"/>
              </a:rPr>
              <a:t>(1 article on conservation and environmental protection of Indigenous lands)</a:t>
            </a:r>
          </a:p>
        </p:txBody>
      </p:sp>
      <p:sp>
        <p:nvSpPr>
          <p:cNvPr id="11" name="Rectangle 10"/>
          <p:cNvSpPr/>
          <p:nvPr/>
        </p:nvSpPr>
        <p:spPr>
          <a:xfrm>
            <a:off x="6036276" y="1602520"/>
            <a:ext cx="2796024" cy="3817056"/>
          </a:xfrm>
          <a:prstGeom prst="rect">
            <a:avLst/>
          </a:prstGeom>
          <a:solidFill>
            <a:srgbClr val="2D3D3E"/>
          </a:solidFill>
          <a:ln w="25400" cap="flat" cmpd="sng" algn="ctr">
            <a:solidFill>
              <a:sysClr val="window" lastClr="FFFFFF">
                <a:hueOff val="0"/>
                <a:satOff val="0"/>
                <a:lumOff val="0"/>
                <a:alphaOff val="0"/>
              </a:sysClr>
            </a:solidFill>
            <a:prstDash val="solid"/>
          </a:ln>
          <a:effectLst/>
        </p:spPr>
        <p:style>
          <a:lnRef idx="2">
            <a:scrgbClr r="0" g="0" b="0"/>
          </a:lnRef>
          <a:fillRef idx="1">
            <a:scrgbClr r="0" g="0" b="0"/>
          </a:fillRef>
          <a:effectRef idx="0">
            <a:scrgbClr r="0" g="0" b="0"/>
          </a:effectRef>
          <a:fontRef idx="minor">
            <a:schemeClr val="lt1"/>
          </a:fontRef>
        </p:style>
      </p:sp>
      <p:sp>
        <p:nvSpPr>
          <p:cNvPr id="12" name="Rectangle 11"/>
          <p:cNvSpPr/>
          <p:nvPr/>
        </p:nvSpPr>
        <p:spPr>
          <a:xfrm>
            <a:off x="6169614" y="1711748"/>
            <a:ext cx="2538365" cy="2862322"/>
          </a:xfrm>
          <a:prstGeom prst="rect">
            <a:avLst/>
          </a:prstGeom>
        </p:spPr>
        <p:txBody>
          <a:bodyPr wrap="square">
            <a:spAutoFit/>
          </a:bodyPr>
          <a:lstStyle/>
          <a:p>
            <a:pPr lvl="0"/>
            <a:r>
              <a:rPr lang="en-US" sz="2000" b="1" dirty="0">
                <a:solidFill>
                  <a:sysClr val="window" lastClr="FFFFFF"/>
                </a:solidFill>
                <a:latin typeface="Calibri"/>
              </a:rPr>
              <a:t>Civil &amp; Political Rights</a:t>
            </a:r>
          </a:p>
          <a:p>
            <a:pPr lvl="0"/>
            <a:r>
              <a:rPr lang="en-US" sz="2000" dirty="0">
                <a:solidFill>
                  <a:sysClr val="window" lastClr="FFFFFF"/>
                </a:solidFill>
                <a:latin typeface="Calibri"/>
              </a:rPr>
              <a:t>(7 articles on identity, community membership, security of the person,  protection against forced assimilation and relocation, </a:t>
            </a:r>
            <a:r>
              <a:rPr lang="en-US" sz="2000" dirty="0" err="1">
                <a:solidFill>
                  <a:sysClr val="window" lastClr="FFFFFF"/>
                </a:solidFill>
                <a:latin typeface="Calibri"/>
              </a:rPr>
              <a:t>labour</a:t>
            </a:r>
            <a:r>
              <a:rPr lang="en-US" sz="2000" dirty="0">
                <a:solidFill>
                  <a:sysClr val="window" lastClr="FFFFFF"/>
                </a:solidFill>
                <a:latin typeface="Calibri"/>
              </a:rPr>
              <a:t> rights, etc.)</a:t>
            </a:r>
          </a:p>
        </p:txBody>
      </p:sp>
      <p:sp>
        <p:nvSpPr>
          <p:cNvPr id="4" name="Slide Number Placeholder 3"/>
          <p:cNvSpPr>
            <a:spLocks noGrp="1"/>
          </p:cNvSpPr>
          <p:nvPr>
            <p:ph type="sldNum" idx="12"/>
          </p:nvPr>
        </p:nvSpPr>
        <p:spPr>
          <a:xfrm>
            <a:off x="8321482" y="4663217"/>
            <a:ext cx="548700" cy="393600"/>
          </a:xfrm>
        </p:spPr>
        <p:txBody>
          <a:bodyPr/>
          <a:lstStyle/>
          <a:p>
            <a:pPr marL="0" lvl="0" indent="0" algn="r" rtl="0">
              <a:spcBef>
                <a:spcPts val="0"/>
              </a:spcBef>
              <a:spcAft>
                <a:spcPts val="0"/>
              </a:spcAft>
              <a:buNone/>
            </a:pPr>
            <a:fld id="{00000000-1234-1234-1234-123412341234}" type="slidenum">
              <a:rPr lang="en" smtClean="0">
                <a:solidFill>
                  <a:schemeClr val="bg1"/>
                </a:solidFill>
              </a:rPr>
              <a:t>6</a:t>
            </a:fld>
            <a:endParaRPr lang="en" dirty="0">
              <a:solidFill>
                <a:schemeClr val="bg1"/>
              </a:solidFill>
            </a:endParaRPr>
          </a:p>
        </p:txBody>
      </p:sp>
    </p:spTree>
    <p:extLst>
      <p:ext uri="{BB962C8B-B14F-4D97-AF65-F5344CB8AC3E}">
        <p14:creationId xmlns:p14="http://schemas.microsoft.com/office/powerpoint/2010/main" val="31861775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p:cNvSpPr>
            <a:spLocks noGrp="1"/>
          </p:cNvSpPr>
          <p:nvPr>
            <p:ph type="title"/>
          </p:nvPr>
        </p:nvSpPr>
        <p:spPr>
          <a:xfrm>
            <a:off x="311700" y="903033"/>
            <a:ext cx="8520600" cy="699488"/>
          </a:xfrm>
        </p:spPr>
        <p:txBody>
          <a:bodyPr/>
          <a:lstStyle/>
          <a:p>
            <a:r>
              <a:rPr lang="en-CA" dirty="0" smtClean="0"/>
              <a:t>Articles &amp; Themes</a:t>
            </a:r>
            <a:endParaRPr lang="en-CA" dirty="0"/>
          </a:p>
        </p:txBody>
      </p:sp>
      <p:grpSp>
        <p:nvGrpSpPr>
          <p:cNvPr id="6" name="Group 5"/>
          <p:cNvGrpSpPr/>
          <p:nvPr/>
        </p:nvGrpSpPr>
        <p:grpSpPr>
          <a:xfrm>
            <a:off x="298485" y="957629"/>
            <a:ext cx="2995064" cy="4461947"/>
            <a:chOff x="68146" y="387771"/>
            <a:chExt cx="2528741" cy="1342571"/>
          </a:xfrm>
        </p:grpSpPr>
        <p:sp>
          <p:nvSpPr>
            <p:cNvPr id="7" name="Rectangle 6"/>
            <p:cNvSpPr/>
            <p:nvPr/>
          </p:nvSpPr>
          <p:spPr>
            <a:xfrm>
              <a:off x="68146" y="581814"/>
              <a:ext cx="2528741" cy="1148528"/>
            </a:xfrm>
            <a:prstGeom prst="rect">
              <a:avLst/>
            </a:prstGeom>
            <a:solidFill>
              <a:srgbClr val="2D3D3E"/>
            </a:solidFill>
            <a:ln w="25400" cap="flat" cmpd="sng" algn="ctr">
              <a:solidFill>
                <a:sysClr val="window" lastClr="FFFFFF">
                  <a:hueOff val="0"/>
                  <a:satOff val="0"/>
                  <a:lumOff val="0"/>
                  <a:alphaOff val="0"/>
                </a:sysClr>
              </a:solidFill>
              <a:prstDash val="solid"/>
            </a:ln>
            <a:effectLst/>
          </p:spPr>
          <p:style>
            <a:lnRef idx="2">
              <a:scrgbClr r="0" g="0" b="0"/>
            </a:lnRef>
            <a:fillRef idx="1">
              <a:scrgbClr r="0" g="0" b="0"/>
            </a:fillRef>
            <a:effectRef idx="0">
              <a:scrgbClr r="0" g="0" b="0"/>
            </a:effectRef>
            <a:fontRef idx="minor">
              <a:schemeClr val="lt1"/>
            </a:fontRef>
          </p:style>
        </p:sp>
        <p:sp>
          <p:nvSpPr>
            <p:cNvPr id="8" name="TextBox 7"/>
            <p:cNvSpPr txBox="1"/>
            <p:nvPr/>
          </p:nvSpPr>
          <p:spPr>
            <a:xfrm>
              <a:off x="177331" y="387771"/>
              <a:ext cx="2419556" cy="102056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5720" tIns="45720" rIns="45720" bIns="45720" numCol="1" spcCol="1270" anchor="ctr" anchorCtr="0">
              <a:noAutofit/>
            </a:bodyPr>
            <a:lstStyle/>
            <a:p>
              <a:pPr lvl="0"/>
              <a:r>
                <a:rPr lang="en-US" sz="2000" b="1" dirty="0">
                  <a:solidFill>
                    <a:sysClr val="window" lastClr="FFFFFF"/>
                  </a:solidFill>
                  <a:latin typeface="Calibri"/>
                </a:rPr>
                <a:t>Participation and Indigenous Institutions</a:t>
              </a:r>
            </a:p>
            <a:p>
              <a:pPr lvl="0"/>
              <a:r>
                <a:rPr lang="en-US" sz="2000" dirty="0">
                  <a:solidFill>
                    <a:sysClr val="window" lastClr="FFFFFF"/>
                  </a:solidFill>
                  <a:latin typeface="Calibri"/>
                </a:rPr>
                <a:t>(4 articles on participation in decision-making, FPIC, institutional structures etc.)</a:t>
              </a:r>
            </a:p>
          </p:txBody>
        </p:sp>
      </p:grpSp>
      <p:sp>
        <p:nvSpPr>
          <p:cNvPr id="9" name="Rectangle 8"/>
          <p:cNvSpPr/>
          <p:nvPr/>
        </p:nvSpPr>
        <p:spPr>
          <a:xfrm>
            <a:off x="3498129" y="1611858"/>
            <a:ext cx="2671485" cy="3817056"/>
          </a:xfrm>
          <a:prstGeom prst="rect">
            <a:avLst/>
          </a:prstGeom>
          <a:solidFill>
            <a:srgbClr val="427A64"/>
          </a:solidFill>
          <a:ln w="25400" cap="flat" cmpd="sng" algn="ctr">
            <a:solidFill>
              <a:sysClr val="window" lastClr="FFFFFF">
                <a:hueOff val="0"/>
                <a:satOff val="0"/>
                <a:lumOff val="0"/>
                <a:alphaOff val="0"/>
              </a:sysClr>
            </a:solidFill>
            <a:prstDash val="solid"/>
          </a:ln>
          <a:effectLst/>
        </p:spPr>
        <p:style>
          <a:lnRef idx="2">
            <a:scrgbClr r="0" g="0" b="0"/>
          </a:lnRef>
          <a:fillRef idx="1">
            <a:scrgbClr r="0" g="0" b="0"/>
          </a:fillRef>
          <a:effectRef idx="0">
            <a:scrgbClr r="0" g="0" b="0"/>
          </a:effectRef>
          <a:fontRef idx="minor">
            <a:schemeClr val="lt1"/>
          </a:fontRef>
        </p:style>
      </p:sp>
      <p:sp>
        <p:nvSpPr>
          <p:cNvPr id="10" name="Rectangle 9"/>
          <p:cNvSpPr/>
          <p:nvPr/>
        </p:nvSpPr>
        <p:spPr>
          <a:xfrm>
            <a:off x="3631249" y="1694447"/>
            <a:ext cx="2538365" cy="3170099"/>
          </a:xfrm>
          <a:prstGeom prst="rect">
            <a:avLst/>
          </a:prstGeom>
        </p:spPr>
        <p:txBody>
          <a:bodyPr wrap="square">
            <a:spAutoFit/>
          </a:bodyPr>
          <a:lstStyle/>
          <a:p>
            <a:pPr lvl="0"/>
            <a:r>
              <a:rPr lang="en-US" sz="2000" b="1" dirty="0">
                <a:solidFill>
                  <a:sysClr val="window" lastClr="FFFFFF"/>
                </a:solidFill>
                <a:latin typeface="Calibri"/>
              </a:rPr>
              <a:t>Economic &amp; </a:t>
            </a:r>
            <a:br>
              <a:rPr lang="en-US" sz="2000" b="1" dirty="0">
                <a:solidFill>
                  <a:sysClr val="window" lastClr="FFFFFF"/>
                </a:solidFill>
                <a:latin typeface="Calibri"/>
              </a:rPr>
            </a:br>
            <a:r>
              <a:rPr lang="en-US" sz="2000" b="1" dirty="0">
                <a:solidFill>
                  <a:sysClr val="window" lastClr="FFFFFF"/>
                </a:solidFill>
                <a:latin typeface="Calibri"/>
              </a:rPr>
              <a:t>Social Rights</a:t>
            </a:r>
          </a:p>
          <a:p>
            <a:pPr lvl="0"/>
            <a:r>
              <a:rPr lang="en-US" sz="2000" dirty="0">
                <a:solidFill>
                  <a:sysClr val="window" lastClr="FFFFFF"/>
                </a:solidFill>
                <a:latin typeface="Calibri"/>
              </a:rPr>
              <a:t>(5 articles on economic and land development, improving socio-economic conditions, right to traditional medicines and health, etc.)</a:t>
            </a:r>
          </a:p>
        </p:txBody>
      </p:sp>
      <p:sp>
        <p:nvSpPr>
          <p:cNvPr id="4" name="Slide Number Placeholder 3"/>
          <p:cNvSpPr>
            <a:spLocks noGrp="1"/>
          </p:cNvSpPr>
          <p:nvPr>
            <p:ph type="sldNum" idx="12"/>
          </p:nvPr>
        </p:nvSpPr>
        <p:spPr>
          <a:xfrm>
            <a:off x="8321482" y="4663217"/>
            <a:ext cx="548700" cy="393600"/>
          </a:xfrm>
        </p:spPr>
        <p:txBody>
          <a:bodyPr/>
          <a:lstStyle/>
          <a:p>
            <a:pPr marL="0" lvl="0" indent="0" algn="r" rtl="0">
              <a:spcBef>
                <a:spcPts val="0"/>
              </a:spcBef>
              <a:spcAft>
                <a:spcPts val="0"/>
              </a:spcAft>
              <a:buNone/>
            </a:pPr>
            <a:fld id="{00000000-1234-1234-1234-123412341234}" type="slidenum">
              <a:rPr lang="en" smtClean="0">
                <a:solidFill>
                  <a:schemeClr val="tx1"/>
                </a:solidFill>
              </a:rPr>
              <a:t>7</a:t>
            </a:fld>
            <a:endParaRPr lang="en" dirty="0">
              <a:solidFill>
                <a:schemeClr val="tx1"/>
              </a:solidFill>
            </a:endParaRPr>
          </a:p>
        </p:txBody>
      </p:sp>
    </p:spTree>
    <p:extLst>
      <p:ext uri="{BB962C8B-B14F-4D97-AF65-F5344CB8AC3E}">
        <p14:creationId xmlns:p14="http://schemas.microsoft.com/office/powerpoint/2010/main" val="32398723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p:cNvSpPr>
            <a:spLocks noGrp="1"/>
          </p:cNvSpPr>
          <p:nvPr>
            <p:ph type="title"/>
          </p:nvPr>
        </p:nvSpPr>
        <p:spPr>
          <a:xfrm>
            <a:off x="311700" y="903033"/>
            <a:ext cx="8520600" cy="699488"/>
          </a:xfrm>
        </p:spPr>
        <p:txBody>
          <a:bodyPr/>
          <a:lstStyle/>
          <a:p>
            <a:r>
              <a:rPr lang="en-CA" dirty="0" smtClean="0"/>
              <a:t>Articles &amp; Themes</a:t>
            </a:r>
            <a:endParaRPr lang="en-CA" dirty="0"/>
          </a:p>
        </p:txBody>
      </p:sp>
      <p:grpSp>
        <p:nvGrpSpPr>
          <p:cNvPr id="6" name="Group 5"/>
          <p:cNvGrpSpPr/>
          <p:nvPr/>
        </p:nvGrpSpPr>
        <p:grpSpPr>
          <a:xfrm>
            <a:off x="298485" y="1326443"/>
            <a:ext cx="3127103" cy="4093134"/>
            <a:chOff x="68147" y="498744"/>
            <a:chExt cx="1914214" cy="1231598"/>
          </a:xfrm>
        </p:grpSpPr>
        <p:sp>
          <p:nvSpPr>
            <p:cNvPr id="7" name="Rectangle 6"/>
            <p:cNvSpPr/>
            <p:nvPr/>
          </p:nvSpPr>
          <p:spPr>
            <a:xfrm>
              <a:off x="68147" y="581814"/>
              <a:ext cx="1914214" cy="1148528"/>
            </a:xfrm>
            <a:prstGeom prst="rect">
              <a:avLst/>
            </a:prstGeom>
            <a:solidFill>
              <a:srgbClr val="2D3D3E"/>
            </a:solidFill>
            <a:ln w="25400" cap="flat" cmpd="sng" algn="ctr">
              <a:solidFill>
                <a:sysClr val="window" lastClr="FFFFFF">
                  <a:hueOff val="0"/>
                  <a:satOff val="0"/>
                  <a:lumOff val="0"/>
                  <a:alphaOff val="0"/>
                </a:sysClr>
              </a:solidFill>
              <a:prstDash val="solid"/>
            </a:ln>
            <a:effectLst/>
          </p:spPr>
          <p:style>
            <a:lnRef idx="2">
              <a:scrgbClr r="0" g="0" b="0"/>
            </a:lnRef>
            <a:fillRef idx="1">
              <a:scrgbClr r="0" g="0" b="0"/>
            </a:fillRef>
            <a:effectRef idx="0">
              <a:scrgbClr r="0" g="0" b="0"/>
            </a:effectRef>
            <a:fontRef idx="minor">
              <a:schemeClr val="lt1"/>
            </a:fontRef>
          </p:style>
        </p:sp>
        <p:sp>
          <p:nvSpPr>
            <p:cNvPr id="8" name="TextBox 7"/>
            <p:cNvSpPr txBox="1"/>
            <p:nvPr/>
          </p:nvSpPr>
          <p:spPr>
            <a:xfrm>
              <a:off x="177331" y="498744"/>
              <a:ext cx="1611254" cy="114852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5720" tIns="45720" rIns="45720" bIns="45720" numCol="1" spcCol="1270" anchor="ctr" anchorCtr="0">
              <a:noAutofit/>
            </a:bodyPr>
            <a:lstStyle/>
            <a:p>
              <a:pPr lvl="0"/>
              <a:endParaRPr lang="en-US" sz="2000" dirty="0">
                <a:solidFill>
                  <a:sysClr val="window" lastClr="FFFFFF"/>
                </a:solidFill>
                <a:latin typeface="Calibri"/>
              </a:endParaRPr>
            </a:p>
          </p:txBody>
        </p:sp>
      </p:grpSp>
      <p:sp>
        <p:nvSpPr>
          <p:cNvPr id="2" name="Rectangle 1"/>
          <p:cNvSpPr/>
          <p:nvPr/>
        </p:nvSpPr>
        <p:spPr>
          <a:xfrm>
            <a:off x="476850" y="1784250"/>
            <a:ext cx="2798613" cy="2554545"/>
          </a:xfrm>
          <a:prstGeom prst="rect">
            <a:avLst/>
          </a:prstGeom>
        </p:spPr>
        <p:txBody>
          <a:bodyPr wrap="square">
            <a:spAutoFit/>
          </a:bodyPr>
          <a:lstStyle/>
          <a:p>
            <a:pPr lvl="0"/>
            <a:r>
              <a:rPr lang="en-US" sz="2000" b="1" dirty="0">
                <a:solidFill>
                  <a:sysClr val="window" lastClr="FFFFFF"/>
                </a:solidFill>
                <a:latin typeface="Calibri"/>
              </a:rPr>
              <a:t>Cultural, Religious and Linguistic Rights</a:t>
            </a:r>
            <a:r>
              <a:rPr lang="en-US" sz="2000" dirty="0">
                <a:solidFill>
                  <a:sysClr val="window" lastClr="FFFFFF"/>
                </a:solidFill>
                <a:latin typeface="Calibri"/>
              </a:rPr>
              <a:t> </a:t>
            </a:r>
          </a:p>
          <a:p>
            <a:pPr lvl="0"/>
            <a:r>
              <a:rPr lang="en-US" sz="2000" dirty="0">
                <a:solidFill>
                  <a:sysClr val="window" lastClr="FFFFFF"/>
                </a:solidFill>
                <a:latin typeface="Calibri"/>
              </a:rPr>
              <a:t>(6 articles on cultural heritage, histories, languages, spiritual traditions and relationship with land etc.)</a:t>
            </a:r>
          </a:p>
        </p:txBody>
      </p:sp>
      <p:sp>
        <p:nvSpPr>
          <p:cNvPr id="9" name="Rectangle 8"/>
          <p:cNvSpPr/>
          <p:nvPr/>
        </p:nvSpPr>
        <p:spPr>
          <a:xfrm>
            <a:off x="3590738" y="1602520"/>
            <a:ext cx="2277799" cy="3817056"/>
          </a:xfrm>
          <a:prstGeom prst="rect">
            <a:avLst/>
          </a:prstGeom>
          <a:solidFill>
            <a:srgbClr val="427A64"/>
          </a:solidFill>
          <a:ln w="25400" cap="flat" cmpd="sng" algn="ctr">
            <a:solidFill>
              <a:sysClr val="window" lastClr="FFFFFF">
                <a:hueOff val="0"/>
                <a:satOff val="0"/>
                <a:lumOff val="0"/>
                <a:alphaOff val="0"/>
              </a:sysClr>
            </a:solidFill>
            <a:prstDash val="solid"/>
          </a:ln>
          <a:effectLst/>
        </p:spPr>
        <p:style>
          <a:lnRef idx="2">
            <a:scrgbClr r="0" g="0" b="0"/>
          </a:lnRef>
          <a:fillRef idx="1">
            <a:scrgbClr r="0" g="0" b="0"/>
          </a:fillRef>
          <a:effectRef idx="0">
            <a:scrgbClr r="0" g="0" b="0"/>
          </a:effectRef>
          <a:fontRef idx="minor">
            <a:schemeClr val="lt1"/>
          </a:fontRef>
        </p:style>
      </p:sp>
      <p:sp>
        <p:nvSpPr>
          <p:cNvPr id="10" name="Rectangle 9"/>
          <p:cNvSpPr/>
          <p:nvPr/>
        </p:nvSpPr>
        <p:spPr>
          <a:xfrm>
            <a:off x="3711918" y="1784251"/>
            <a:ext cx="2156619" cy="3477875"/>
          </a:xfrm>
          <a:prstGeom prst="rect">
            <a:avLst/>
          </a:prstGeom>
        </p:spPr>
        <p:txBody>
          <a:bodyPr wrap="square">
            <a:spAutoFit/>
          </a:bodyPr>
          <a:lstStyle/>
          <a:p>
            <a:pPr lvl="0"/>
            <a:r>
              <a:rPr lang="en-US" sz="2000" b="1" dirty="0" smtClean="0">
                <a:solidFill>
                  <a:sysClr val="window" lastClr="FFFFFF"/>
                </a:solidFill>
                <a:latin typeface="Calibri"/>
              </a:rPr>
              <a:t>Education, Information </a:t>
            </a:r>
            <a:r>
              <a:rPr lang="en-US" sz="2000" b="1" dirty="0">
                <a:solidFill>
                  <a:sysClr val="window" lastClr="FFFFFF"/>
                </a:solidFill>
                <a:latin typeface="Calibri"/>
              </a:rPr>
              <a:t>&amp; Media</a:t>
            </a:r>
          </a:p>
          <a:p>
            <a:pPr lvl="0"/>
            <a:r>
              <a:rPr lang="en-US" sz="2000" dirty="0">
                <a:solidFill>
                  <a:sysClr val="window" lastClr="FFFFFF"/>
                </a:solidFill>
                <a:latin typeface="Calibri"/>
              </a:rPr>
              <a:t>(3 articles on control over education systems, access to education, public education and media in own languages)</a:t>
            </a:r>
          </a:p>
        </p:txBody>
      </p:sp>
      <p:sp>
        <p:nvSpPr>
          <p:cNvPr id="4" name="Slide Number Placeholder 3"/>
          <p:cNvSpPr>
            <a:spLocks noGrp="1"/>
          </p:cNvSpPr>
          <p:nvPr>
            <p:ph type="sldNum" idx="12"/>
          </p:nvPr>
        </p:nvSpPr>
        <p:spPr>
          <a:xfrm>
            <a:off x="8321482" y="4663217"/>
            <a:ext cx="548700" cy="393600"/>
          </a:xfrm>
        </p:spPr>
        <p:txBody>
          <a:bodyPr/>
          <a:lstStyle/>
          <a:p>
            <a:pPr marL="0" lvl="0" indent="0" algn="r" rtl="0">
              <a:spcBef>
                <a:spcPts val="0"/>
              </a:spcBef>
              <a:spcAft>
                <a:spcPts val="0"/>
              </a:spcAft>
              <a:buNone/>
            </a:pPr>
            <a:fld id="{00000000-1234-1234-1234-123412341234}" type="slidenum">
              <a:rPr lang="en" smtClean="0">
                <a:solidFill>
                  <a:schemeClr val="tx1"/>
                </a:solidFill>
              </a:rPr>
              <a:t>8</a:t>
            </a:fld>
            <a:endParaRPr lang="en" dirty="0">
              <a:solidFill>
                <a:schemeClr val="tx1"/>
              </a:solidFill>
            </a:endParaRPr>
          </a:p>
        </p:txBody>
      </p:sp>
    </p:spTree>
    <p:extLst>
      <p:ext uri="{BB962C8B-B14F-4D97-AF65-F5344CB8AC3E}">
        <p14:creationId xmlns:p14="http://schemas.microsoft.com/office/powerpoint/2010/main" val="29832115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cs typeface="Times New Roman" pitchFamily="18" charset="0"/>
              </a:rPr>
              <a:t>Canada’s Support for the Declaration</a:t>
            </a:r>
            <a:endParaRPr lang="en-CA" dirty="0"/>
          </a:p>
        </p:txBody>
      </p:sp>
      <p:sp>
        <p:nvSpPr>
          <p:cNvPr id="3" name="Text Placeholder 2"/>
          <p:cNvSpPr>
            <a:spLocks noGrp="1"/>
          </p:cNvSpPr>
          <p:nvPr>
            <p:ph type="body" idx="1"/>
          </p:nvPr>
        </p:nvSpPr>
        <p:spPr/>
        <p:txBody>
          <a:bodyPr/>
          <a:lstStyle/>
          <a:p>
            <a:r>
              <a:rPr lang="en-CA" dirty="0">
                <a:solidFill>
                  <a:schemeClr val="tx1"/>
                </a:solidFill>
              </a:rPr>
              <a:t>On May 10, 2016, the Minister of Indigenous and Northern Affairs announced that the Government of Canada was a full supporter of the Declaration, without qualification, and committed to its full and effective implementation in accordance with the Canadian constitution. </a:t>
            </a:r>
          </a:p>
          <a:p>
            <a:pPr marL="0"/>
            <a:endParaRPr lang="en-CA" dirty="0">
              <a:solidFill>
                <a:schemeClr val="tx1"/>
              </a:solidFill>
            </a:endParaRPr>
          </a:p>
        </p:txBody>
      </p:sp>
      <p:sp>
        <p:nvSpPr>
          <p:cNvPr id="4" name="Slide Number Placeholder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9</a:t>
            </a:fld>
            <a:endParaRPr lang="en"/>
          </a:p>
        </p:txBody>
      </p:sp>
    </p:spTree>
    <p:extLst>
      <p:ext uri="{BB962C8B-B14F-4D97-AF65-F5344CB8AC3E}">
        <p14:creationId xmlns:p14="http://schemas.microsoft.com/office/powerpoint/2010/main" val="3873177256"/>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ct:contentTypeSchema xmlns:ct="http://schemas.microsoft.com/office/2006/metadata/contentType" xmlns:ma="http://schemas.microsoft.com/office/2006/metadata/properties/metaAttributes" ct:_="" ma:_="" ma:contentTypeName="Justice Document" ma:contentTypeID="0x010100BA8611C8BA8DB2418B4D4CF993FC9B62006A4D8DD70A81CB46B42F7DF192122CE1" ma:contentTypeVersion="138" ma:contentTypeDescription="" ma:contentTypeScope="" ma:versionID="7e93c7837cbd54fe019b4f8844d74745">
  <xsd:schema xmlns:xsd="http://www.w3.org/2001/XMLSchema" xmlns:xs="http://www.w3.org/2001/XMLSchema" xmlns:p="http://schemas.microsoft.com/office/2006/metadata/properties" xmlns:ns1="http://schemas.microsoft.com/sharepoint/v3" xmlns:ns2="b725f225-bea6-44e9-8570-dad8cce9101e" xmlns:ns3="f6cff801-ccc6-49c4-bf39-0edf9337bbab" targetNamespace="http://schemas.microsoft.com/office/2006/metadata/properties" ma:root="true" ma:fieldsID="daea8054b3caacc687f5acceb4ecf147" ns1:_="" ns2:_="" ns3:_="">
    <xsd:import namespace="http://schemas.microsoft.com/sharepoint/v3"/>
    <xsd:import namespace="b725f225-bea6-44e9-8570-dad8cce9101e"/>
    <xsd:import namespace="f6cff801-ccc6-49c4-bf39-0edf9337bbab"/>
    <xsd:element name="properties">
      <xsd:complexType>
        <xsd:sequence>
          <xsd:element name="documentManagement">
            <xsd:complexType>
              <xsd:all>
                <xsd:element ref="ns2:j1b5dcd4430249c18cbaee35a4c35ad9" minOccurs="0"/>
                <xsd:element ref="ns2:TaxCatchAll" minOccurs="0"/>
                <xsd:element ref="ns2:TaxCatchAllLabel" minOccurs="0"/>
                <xsd:element ref="ns2:b6e2b5c1b9f145019440d5a90b55edf8" minOccurs="0"/>
                <xsd:element ref="ns2:i93b4daf849840eeaef05c05bfeec49d" minOccurs="0"/>
                <xsd:element ref="ns2:p98d4e7371714dd68ba8ead81c2f0b01" minOccurs="0"/>
                <xsd:element ref="ns2:i155234f7ce9406785afd802285f54b6" minOccurs="0"/>
                <xsd:element ref="ns2:File_x0020_Number" minOccurs="0"/>
                <xsd:element ref="ns2:TaxKeywordTaxHTField" minOccurs="0"/>
                <xsd:element ref="ns2:Archived" minOccurs="0"/>
                <xsd:element ref="ns2:Final" minOccurs="0"/>
                <xsd:element ref="ns2:paf1ef07923d4093b7c49d613771fe3b" minOccurs="0"/>
                <xsd:element ref="ns2:DWFrom" minOccurs="0"/>
                <xsd:element ref="ns2:DWTo" minOccurs="0"/>
                <xsd:element ref="ns2:DWCc" minOccurs="0"/>
                <xsd:element ref="ns2:DWEmailSubject" minOccurs="0"/>
                <xsd:element ref="ns2:DWHasAttachments" minOccurs="0"/>
                <xsd:element ref="ns2:DWEmailDate" minOccurs="0"/>
                <xsd:element ref="ns1:DocumentSetDescription" minOccurs="0"/>
                <xsd:element ref="ns2:MailPreviewData" minOccurs="0"/>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DocumentSetDescription" ma:index="33" nillable="true" ma:displayName="Description" ma:description="A description of the Document Set" ma:internalName="DocumentSetDescription">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725f225-bea6-44e9-8570-dad8cce9101e" elementFormDefault="qualified">
    <xsd:import namespace="http://schemas.microsoft.com/office/2006/documentManagement/types"/>
    <xsd:import namespace="http://schemas.microsoft.com/office/infopath/2007/PartnerControls"/>
    <xsd:element name="j1b5dcd4430249c18cbaee35a4c35ad9" ma:index="8" nillable="true" ma:taxonomy="true" ma:internalName="j1b5dcd4430249c18cbaee35a4c35ad9" ma:taxonomyFieldName="Organisation" ma:displayName="Organisation" ma:default="" ma:fieldId="{31b5dcd4-4302-49c1-8cba-ee35a4c35ad9}" ma:sspId="35648788-ecba-4b04-acbd-732497e0cf61" ma:termSetId="84f0215e-65c0-40e7-bc93-875151567c56" ma:anchorId="00000000-0000-0000-0000-000000000000" ma:open="false" ma:isKeyword="false">
      <xsd:complexType>
        <xsd:sequence>
          <xsd:element ref="pc:Terms" minOccurs="0" maxOccurs="1"/>
        </xsd:sequence>
      </xsd:complexType>
    </xsd:element>
    <xsd:element name="TaxCatchAll" ma:index="9" nillable="true" ma:displayName="Taxonomy Catch All Column" ma:hidden="true" ma:list="{8954467d-393e-4530-b03c-d75c894c01b7}" ma:internalName="TaxCatchAll" ma:showField="CatchAllData" ma:web="f6cff801-ccc6-49c4-bf39-0edf9337bbab">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Taxonomy Catch All Column1" ma:hidden="true" ma:list="{8954467d-393e-4530-b03c-d75c894c01b7}" ma:internalName="TaxCatchAllLabel" ma:readOnly="true" ma:showField="CatchAllDataLabel" ma:web="f6cff801-ccc6-49c4-bf39-0edf9337bbab">
      <xsd:complexType>
        <xsd:complexContent>
          <xsd:extension base="dms:MultiChoiceLookup">
            <xsd:sequence>
              <xsd:element name="Value" type="dms:Lookup" maxOccurs="unbounded" minOccurs="0" nillable="true"/>
            </xsd:sequence>
          </xsd:extension>
        </xsd:complexContent>
      </xsd:complexType>
    </xsd:element>
    <xsd:element name="b6e2b5c1b9f145019440d5a90b55edf8" ma:index="12" nillable="true" ma:taxonomy="true" ma:internalName="b6e2b5c1b9f145019440d5a90b55edf8" ma:taxonomyFieldName="Subject1" ma:displayName="Subject" ma:indexed="true" ma:readOnly="false" ma:default="3;#Communications|a490b14b-f530-4f0b-97fc-b294bcdf4be6" ma:fieldId="{b6e2b5c1-b9f1-4501-9440-d5a90b55edf8}" ma:sspId="35648788-ecba-4b04-acbd-732497e0cf61" ma:termSetId="f370bc38-93b5-4f05-b213-d037f4953ec1" ma:anchorId="00000000-0000-0000-0000-000000000000" ma:open="false" ma:isKeyword="false">
      <xsd:complexType>
        <xsd:sequence>
          <xsd:element ref="pc:Terms" minOccurs="0" maxOccurs="1"/>
        </xsd:sequence>
      </xsd:complexType>
    </xsd:element>
    <xsd:element name="i93b4daf849840eeaef05c05bfeec49d" ma:index="14" nillable="true" ma:taxonomy="true" ma:internalName="i93b4daf849840eeaef05c05bfeec49d" ma:taxonomyFieldName="Document_x0020_type" ma:displayName="Document type" ma:indexed="true" ma:default="" ma:fieldId="{293b4daf-8498-40ee-aef0-5c05bfeec49d}" ma:sspId="35648788-ecba-4b04-acbd-732497e0cf61" ma:termSetId="0f0ac3ff-8dbb-42b5-89e8-f9c0db08d6db" ma:anchorId="00000000-0000-0000-0000-000000000000" ma:open="false" ma:isKeyword="false">
      <xsd:complexType>
        <xsd:sequence>
          <xsd:element ref="pc:Terms" minOccurs="0" maxOccurs="1"/>
        </xsd:sequence>
      </xsd:complexType>
    </xsd:element>
    <xsd:element name="p98d4e7371714dd68ba8ead81c2f0b01" ma:index="16" ma:taxonomy="true" ma:internalName="p98d4e7371714dd68ba8ead81c2f0b01" ma:taxonomyFieldName="Language1" ma:displayName="Language" ma:indexed="true" ma:readOnly="false" ma:default="1;#English|a4bed915-78d8-458e-a073-85b2d5287cd2" ma:fieldId="{998d4e73-7171-4dd6-8ba8-ead81c2f0b01}" ma:sspId="35648788-ecba-4b04-acbd-732497e0cf61" ma:termSetId="d8f9ee4c-8009-4a39-b4e3-1804e0ffca2c" ma:anchorId="00000000-0000-0000-0000-000000000000" ma:open="false" ma:isKeyword="false">
      <xsd:complexType>
        <xsd:sequence>
          <xsd:element ref="pc:Terms" minOccurs="0" maxOccurs="1"/>
        </xsd:sequence>
      </xsd:complexType>
    </xsd:element>
    <xsd:element name="i155234f7ce9406785afd802285f54b6" ma:index="18" nillable="true" ma:taxonomy="true" ma:internalName="i155234f7ce9406785afd802285f54b6" ma:taxonomyFieldName="Security" ma:displayName="Security" ma:default="6;#Unclassified|46e30526-9ff0-4654-a636-aa8b02ed351c" ma:fieldId="{2155234f-7ce9-4067-85af-d802285f54b6}" ma:sspId="35648788-ecba-4b04-acbd-732497e0cf61" ma:termSetId="034b84e2-83a5-49f9-8e55-1e1dcc71e576" ma:anchorId="00000000-0000-0000-0000-000000000000" ma:open="false" ma:isKeyword="false">
      <xsd:complexType>
        <xsd:sequence>
          <xsd:element ref="pc:Terms" minOccurs="0" maxOccurs="1"/>
        </xsd:sequence>
      </xsd:complexType>
    </xsd:element>
    <xsd:element name="File_x0020_Number" ma:index="20" nillable="true" ma:displayName="File Number" ma:internalName="File_x0020_Number">
      <xsd:simpleType>
        <xsd:restriction base="dms:Text">
          <xsd:maxLength value="255"/>
        </xsd:restriction>
      </xsd:simpleType>
    </xsd:element>
    <xsd:element name="TaxKeywordTaxHTField" ma:index="21" nillable="true" ma:taxonomy="true" ma:internalName="TaxKeywordTaxHTField" ma:taxonomyFieldName="TaxKeyword" ma:displayName="Enterprise Keywords" ma:fieldId="{23f27201-bee3-471e-b2e7-b64fd8b7ca38}" ma:taxonomyMulti="true" ma:sspId="35648788-ecba-4b04-acbd-732497e0cf61" ma:termSetId="00000000-0000-0000-0000-000000000000" ma:anchorId="00000000-0000-0000-0000-000000000000" ma:open="true" ma:isKeyword="true">
      <xsd:complexType>
        <xsd:sequence>
          <xsd:element ref="pc:Terms" minOccurs="0" maxOccurs="1"/>
        </xsd:sequence>
      </xsd:complexType>
    </xsd:element>
    <xsd:element name="Archived" ma:index="23" nillable="true" ma:displayName="Archived" ma:default="No" ma:format="Dropdown" ma:hidden="true" ma:internalName="Archived" ma:readOnly="false">
      <xsd:simpleType>
        <xsd:restriction base="dms:Choice">
          <xsd:enumeration value="No"/>
          <xsd:enumeration value="Yes"/>
        </xsd:restriction>
      </xsd:simpleType>
    </xsd:element>
    <xsd:element name="Final" ma:index="24" nillable="true" ma:displayName="Final" ma:default="0" ma:internalName="Final">
      <xsd:simpleType>
        <xsd:restriction base="dms:Boolean"/>
      </xsd:simpleType>
    </xsd:element>
    <xsd:element name="paf1ef07923d4093b7c49d613771fe3b" ma:index="25" nillable="true" ma:taxonomy="true" ma:internalName="paf1ef07923d4093b7c49d613771fe3b" ma:taxonomyFieldName="Fiscal_x0020_Year" ma:displayName="Fiscal Year" ma:default="" ma:fieldId="{9af1ef07-923d-4093-b7c4-9d613771fe3b}" ma:sspId="35648788-ecba-4b04-acbd-732497e0cf61" ma:termSetId="a8aa7fdb-df41-4efd-a7ce-79adda59bbd6" ma:anchorId="00000000-0000-0000-0000-000000000000" ma:open="false" ma:isKeyword="false">
      <xsd:complexType>
        <xsd:sequence>
          <xsd:element ref="pc:Terms" minOccurs="0" maxOccurs="1"/>
        </xsd:sequence>
      </xsd:complexType>
    </xsd:element>
    <xsd:element name="DWFrom" ma:index="27" nillable="true" ma:displayName="From" ma:description="This field auto-populates for emails." ma:internalName="DWFrom">
      <xsd:simpleType>
        <xsd:restriction base="dms:Text">
          <xsd:maxLength value="255"/>
        </xsd:restriction>
      </xsd:simpleType>
    </xsd:element>
    <xsd:element name="DWTo" ma:index="28" nillable="true" ma:displayName="To" ma:description="This field auto-populates for emails." ma:internalName="DWTo">
      <xsd:simpleType>
        <xsd:restriction base="dms:Note">
          <xsd:maxLength value="255"/>
        </xsd:restriction>
      </xsd:simpleType>
    </xsd:element>
    <xsd:element name="DWCc" ma:index="29" nillable="true" ma:displayName="Cc" ma:description="This field auto-populates for emails." ma:internalName="DWCc">
      <xsd:simpleType>
        <xsd:restriction base="dms:Note">
          <xsd:maxLength value="255"/>
        </xsd:restriction>
      </xsd:simpleType>
    </xsd:element>
    <xsd:element name="DWEmailSubject" ma:index="30" nillable="true" ma:displayName="EmailSubject" ma:description="This field auto-populates for emails." ma:internalName="DWEmailSubject">
      <xsd:simpleType>
        <xsd:restriction base="dms:Text">
          <xsd:maxLength value="255"/>
        </xsd:restriction>
      </xsd:simpleType>
    </xsd:element>
    <xsd:element name="DWHasAttachments" ma:index="31" nillable="true" ma:displayName="Has Attachments" ma:default="0" ma:description="This field auto-populates for emails." ma:internalName="DWHasAttachments">
      <xsd:simpleType>
        <xsd:restriction base="dms:Boolean"/>
      </xsd:simpleType>
    </xsd:element>
    <xsd:element name="DWEmailDate" ma:index="32" nillable="true" ma:displayName="EmailDate" ma:description="This field auto-populates for emails." ma:format="DateTime" ma:internalName="DWEmailDate">
      <xsd:simpleType>
        <xsd:restriction base="dms:DateTime"/>
      </xsd:simpleType>
    </xsd:element>
    <xsd:element name="MailPreviewData" ma:index="34" nillable="true" ma:displayName="MailPreviewData" ma:description="Required for Harmon.ie to enable the Email Preview feature" ma:hidden="true" ma:internalName="MailPreviewData" ma:readOnly="fals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6cff801-ccc6-49c4-bf39-0edf9337bbab" elementFormDefault="qualified">
    <xsd:import namespace="http://schemas.microsoft.com/office/2006/documentManagement/types"/>
    <xsd:import namespace="http://schemas.microsoft.com/office/infopath/2007/PartnerControls"/>
    <xsd:element name="_dlc_DocId" ma:index="35" nillable="true" ma:displayName="Document ID Value" ma:description="The value of the document ID assigned to this item." ma:internalName="_dlc_DocId" ma:readOnly="true">
      <xsd:simpleType>
        <xsd:restriction base="dms:Text"/>
      </xsd:simpleType>
    </xsd:element>
    <xsd:element name="_dlc_DocIdUrl" ma:index="36"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37"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haredContentType xmlns="Microsoft.SharePoint.Taxonomy.ContentTypeSync" SourceId="35648788-ecba-4b04-acbd-732497e0cf61" ContentTypeId="0x010100BA8611C8BA8DB2418B4D4CF993FC9B62" PreviousValue="false"/>
</file>

<file path=customXml/item4.xml><?xml version="1.0" encoding="utf-8"?>
<p:properties xmlns:p="http://schemas.microsoft.com/office/2006/metadata/properties" xmlns:xsi="http://www.w3.org/2001/XMLSchema-instance" xmlns:pc="http://schemas.microsoft.com/office/infopath/2007/PartnerControls">
  <documentManagement>
    <DWCc xmlns="b725f225-bea6-44e9-8570-dad8cce9101e" xsi:nil="true"/>
    <Final xmlns="b725f225-bea6-44e9-8570-dad8cce9101e">false</Final>
    <DWEmailDate xmlns="b725f225-bea6-44e9-8570-dad8cce9101e" xsi:nil="true"/>
    <TaxKeywordTaxHTField xmlns="b725f225-bea6-44e9-8570-dad8cce9101e">
      <Terms xmlns="http://schemas.microsoft.com/office/infopath/2007/PartnerControls"/>
    </TaxKeywordTaxHTField>
    <Archived xmlns="b725f225-bea6-44e9-8570-dad8cce9101e">No</Archived>
    <TaxCatchAll xmlns="b725f225-bea6-44e9-8570-dad8cce9101e">
      <Value>27</Value>
      <Value>3988</Value>
      <Value>18</Value>
      <Value>1</Value>
      <Value>6</Value>
    </TaxCatchAll>
    <DWFrom xmlns="b725f225-bea6-44e9-8570-dad8cce9101e" xsi:nil="true"/>
    <DocumentSetDescription xmlns="http://schemas.microsoft.com/sharepoint/v3" xsi:nil="true"/>
    <i155234f7ce9406785afd802285f54b6 xmlns="b725f225-bea6-44e9-8570-dad8cce9101e">
      <Terms xmlns="http://schemas.microsoft.com/office/infopath/2007/PartnerControls">
        <TermInfo xmlns="http://schemas.microsoft.com/office/infopath/2007/PartnerControls">
          <TermName xmlns="http://schemas.microsoft.com/office/infopath/2007/PartnerControls">Unclassified</TermName>
          <TermId xmlns="http://schemas.microsoft.com/office/infopath/2007/PartnerControls">46e30526-9ff0-4654-a636-aa8b02ed351c</TermId>
        </TermInfo>
      </Terms>
    </i155234f7ce9406785afd802285f54b6>
    <j1b5dcd4430249c18cbaee35a4c35ad9 xmlns="b725f225-bea6-44e9-8570-dad8cce9101e">
      <Terms xmlns="http://schemas.microsoft.com/office/infopath/2007/PartnerControls">
        <TermInfo xmlns="http://schemas.microsoft.com/office/infopath/2007/PartnerControls">
          <TermName xmlns="http://schemas.microsoft.com/office/infopath/2007/PartnerControls">Director General's Office</TermName>
          <TermId xmlns="http://schemas.microsoft.com/office/infopath/2007/PartnerControls">0f4f5eaf-6bb9-42de-93df-c41df724440f</TermId>
        </TermInfo>
      </Terms>
    </j1b5dcd4430249c18cbaee35a4c35ad9>
    <DWEmailSubject xmlns="b725f225-bea6-44e9-8570-dad8cce9101e" xsi:nil="true"/>
    <paf1ef07923d4093b7c49d613771fe3b xmlns="b725f225-bea6-44e9-8570-dad8cce9101e">
      <Terms xmlns="http://schemas.microsoft.com/office/infopath/2007/PartnerControls"/>
    </paf1ef07923d4093b7c49d613771fe3b>
    <p98d4e7371714dd68ba8ead81c2f0b01 xmlns="b725f225-bea6-44e9-8570-dad8cce9101e">
      <Terms xmlns="http://schemas.microsoft.com/office/infopath/2007/PartnerControls">
        <TermInfo xmlns="http://schemas.microsoft.com/office/infopath/2007/PartnerControls">
          <TermName xmlns="http://schemas.microsoft.com/office/infopath/2007/PartnerControls">English</TermName>
          <TermId xmlns="http://schemas.microsoft.com/office/infopath/2007/PartnerControls">a4bed915-78d8-458e-a073-85b2d5287cd2</TermId>
        </TermInfo>
      </Terms>
    </p98d4e7371714dd68ba8ead81c2f0b01>
    <DWHasAttachments xmlns="b725f225-bea6-44e9-8570-dad8cce9101e">false</DWHasAttachments>
    <MailPreviewData xmlns="b725f225-bea6-44e9-8570-dad8cce9101e" xsi:nil="true"/>
    <b6e2b5c1b9f145019440d5a90b55edf8 xmlns="b725f225-bea6-44e9-8570-dad8cce9101e">
      <Terms xmlns="http://schemas.microsoft.com/office/infopath/2007/PartnerControls">
        <TermInfo xmlns="http://schemas.microsoft.com/office/infopath/2007/PartnerControls">
          <TermName xmlns="http://schemas.microsoft.com/office/infopath/2007/PartnerControls">Administrative Services</TermName>
          <TermId xmlns="http://schemas.microsoft.com/office/infopath/2007/PartnerControls">b7477135-c060-44a9-92e6-5dd5d249ae56</TermId>
        </TermInfo>
      </Terms>
    </b6e2b5c1b9f145019440d5a90b55edf8>
    <i93b4daf849840eeaef05c05bfeec49d xmlns="b725f225-bea6-44e9-8570-dad8cce9101e">
      <Terms xmlns="http://schemas.microsoft.com/office/infopath/2007/PartnerControls">
        <TermInfo xmlns="http://schemas.microsoft.com/office/infopath/2007/PartnerControls">
          <TermName xmlns="http://schemas.microsoft.com/office/infopath/2007/PartnerControls">Communications Material</TermName>
          <TermId xmlns="http://schemas.microsoft.com/office/infopath/2007/PartnerControls">4b372146-86b7-4966-a3a3-f765689b066a</TermId>
        </TermInfo>
      </Terms>
    </i93b4daf849840eeaef05c05bfeec49d>
    <DWTo xmlns="b725f225-bea6-44e9-8570-dad8cce9101e" xsi:nil="true"/>
    <File_x0020_Number xmlns="b725f225-bea6-44e9-8570-dad8cce9101e">8921178</File_x0020_Number>
    <_dlc_DocId xmlns="f6cff801-ccc6-49c4-bf39-0edf9337bbab">1006-1472399268-33405</_dlc_DocId>
    <_dlc_DocIdUrl xmlns="f6cff801-ccc6-49c4-bf39-0edf9337bbab">
      <Url>http://collaboration/ts/cb-dc/dgo-bdg/_layouts/15/DocIdRedir.aspx?ID=1006-1472399268-33405</Url>
      <Description>1006-1472399268-33405</Description>
    </_dlc_DocIdUrl>
  </documentManagement>
</p:properties>
</file>

<file path=customXml/item5.xml><?xml version="1.0" encoding="utf-8"?>
<?mso-contentType ?>
<customXsn xmlns="http://schemas.microsoft.com/office/2006/metadata/customXsn">
  <xsnLocation/>
  <cached>True</cached>
  <openByDefault>False</openByDefault>
  <xsnScope/>
</customXsn>
</file>

<file path=customXml/item6.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21A0F380-B0AF-4D16-99BF-554DACC6999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725f225-bea6-44e9-8570-dad8cce9101e"/>
    <ds:schemaRef ds:uri="f6cff801-ccc6-49c4-bf39-0edf9337bba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EBC4796-B957-4E92-B754-99B90E1426B6}">
  <ds:schemaRefs>
    <ds:schemaRef ds:uri="http://schemas.microsoft.com/sharepoint/v3/contenttype/forms"/>
  </ds:schemaRefs>
</ds:datastoreItem>
</file>

<file path=customXml/itemProps3.xml><?xml version="1.0" encoding="utf-8"?>
<ds:datastoreItem xmlns:ds="http://schemas.openxmlformats.org/officeDocument/2006/customXml" ds:itemID="{B3028AE5-66C8-46FB-A368-64C6B94B4067}">
  <ds:schemaRefs>
    <ds:schemaRef ds:uri="Microsoft.SharePoint.Taxonomy.ContentTypeSync"/>
  </ds:schemaRefs>
</ds:datastoreItem>
</file>

<file path=customXml/itemProps4.xml><?xml version="1.0" encoding="utf-8"?>
<ds:datastoreItem xmlns:ds="http://schemas.openxmlformats.org/officeDocument/2006/customXml" ds:itemID="{27BBAA1C-EF6D-4227-8559-C8CEDC9014A7}">
  <ds:schemaRefs>
    <ds:schemaRef ds:uri="http://schemas.microsoft.com/sharepoint/v3"/>
    <ds:schemaRef ds:uri="http://purl.org/dc/elements/1.1/"/>
    <ds:schemaRef ds:uri="http://schemas.openxmlformats.org/package/2006/metadata/core-properties"/>
    <ds:schemaRef ds:uri="http://schemas.microsoft.com/office/infopath/2007/PartnerControls"/>
    <ds:schemaRef ds:uri="http://purl.org/dc/terms/"/>
    <ds:schemaRef ds:uri="http://schemas.microsoft.com/office/2006/documentManagement/types"/>
    <ds:schemaRef ds:uri="http://schemas.microsoft.com/office/2006/metadata/properties"/>
    <ds:schemaRef ds:uri="http://purl.org/dc/dcmitype/"/>
    <ds:schemaRef ds:uri="f6cff801-ccc6-49c4-bf39-0edf9337bbab"/>
    <ds:schemaRef ds:uri="b725f225-bea6-44e9-8570-dad8cce9101e"/>
    <ds:schemaRef ds:uri="http://www.w3.org/XML/1998/namespace"/>
  </ds:schemaRefs>
</ds:datastoreItem>
</file>

<file path=customXml/itemProps5.xml><?xml version="1.0" encoding="utf-8"?>
<ds:datastoreItem xmlns:ds="http://schemas.openxmlformats.org/officeDocument/2006/customXml" ds:itemID="{AD331713-1D44-4F7D-8F07-02074774F0DF}">
  <ds:schemaRefs>
    <ds:schemaRef ds:uri="http://schemas.microsoft.com/office/2006/metadata/customXsn"/>
  </ds:schemaRefs>
</ds:datastoreItem>
</file>

<file path=customXml/itemProps6.xml><?xml version="1.0" encoding="utf-8"?>
<ds:datastoreItem xmlns:ds="http://schemas.openxmlformats.org/officeDocument/2006/customXml" ds:itemID="{8629BEBD-EC24-44DB-94FE-EB87B0E54279}">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otalTime>2379</TotalTime>
  <Words>940</Words>
  <Application>Microsoft Office PowerPoint</Application>
  <PresentationFormat>On-screen Show (16:9)</PresentationFormat>
  <Paragraphs>88</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Times New Roman</vt:lpstr>
      <vt:lpstr>Simple Light</vt:lpstr>
      <vt:lpstr>United Nations  Declaration on  the Rights of  Indigenous Peoples</vt:lpstr>
      <vt:lpstr>The UN Declaration on the  Rights of Indigenous Peoples</vt:lpstr>
      <vt:lpstr>The UN Declaration on the  Rights of Indigenous Peoples</vt:lpstr>
      <vt:lpstr>The UN Declaration on the  Rights of Indigenous Peoples</vt:lpstr>
      <vt:lpstr>Articles &amp; Themes</vt:lpstr>
      <vt:lpstr>Articles &amp; Themes</vt:lpstr>
      <vt:lpstr>Articles &amp; Themes</vt:lpstr>
      <vt:lpstr>Articles &amp; Themes</vt:lpstr>
      <vt:lpstr>Canada’s Support for the Declaration</vt:lpstr>
      <vt:lpstr>Canada’s Support for the Declaration</vt:lpstr>
      <vt:lpstr>Implementation of the Declaration</vt:lpstr>
      <vt:lpstr>Implementation of the Declaration</vt:lpstr>
      <vt:lpstr>Implementation of the Declaration</vt:lpstr>
      <vt:lpstr>Implementation cont’d</vt:lpstr>
      <vt:lpstr>Implementation cont’d</vt:lpstr>
      <vt:lpstr>Implementation cont’d</vt:lpstr>
      <vt:lpstr>Moving Forward Together</vt:lpstr>
      <vt:lpstr>Moving Forward Together</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Henry, Céline</dc:creator>
  <cp:lastModifiedBy>Gabrielle Boivin</cp:lastModifiedBy>
  <cp:revision>144</cp:revision>
  <dcterms:modified xsi:type="dcterms:W3CDTF">2022-03-25T18:17:59Z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0x010100BA8611C8BA8DB2418B4D4CF993FC9B62006A4D8DD70A81CB46B42F7DF192122CE1</vt:lpwstr>
  </property>
  <property fmtid="{D5CDD505-2E9C-101B-9397-08002B2CF9AE}" pid="3" name="_dlc_DocIdItemGuid">
    <vt:lpwstr>beb9044d-c2b3-4ad1-839a-0ae7d9b00cfd</vt:lpwstr>
  </property>
  <property fmtid="{D5CDD505-2E9C-101B-9397-08002B2CF9AE}" pid="4" name="TaxKeyword">
    <vt:lpwstr/>
  </property>
  <property fmtid="{D5CDD505-2E9C-101B-9397-08002B2CF9AE}" pid="5" name="Security">
    <vt:lpwstr>6;#Unclassified|46e30526-9ff0-4654-a636-aa8b02ed351c</vt:lpwstr>
  </property>
  <property fmtid="{D5CDD505-2E9C-101B-9397-08002B2CF9AE}" pid="6" name="Organisation">
    <vt:lpwstr>3988;#Director General's Office|0f4f5eaf-6bb9-42de-93df-c41df724440f</vt:lpwstr>
  </property>
  <property fmtid="{D5CDD505-2E9C-101B-9397-08002B2CF9AE}" pid="7" name="Language1">
    <vt:lpwstr>1;#English|a4bed915-78d8-458e-a073-85b2d5287cd2</vt:lpwstr>
  </property>
  <property fmtid="{D5CDD505-2E9C-101B-9397-08002B2CF9AE}" pid="8" name="Subject1">
    <vt:lpwstr>27;#Administrative Services|b7477135-c060-44a9-92e6-5dd5d249ae56</vt:lpwstr>
  </property>
  <property fmtid="{D5CDD505-2E9C-101B-9397-08002B2CF9AE}" pid="9" name="Fiscal Year">
    <vt:lpwstr/>
  </property>
  <property fmtid="{D5CDD505-2E9C-101B-9397-08002B2CF9AE}" pid="10" name="Document type">
    <vt:lpwstr>18;#Communications Material|4b372146-86b7-4966-a3a3-f765689b066a</vt:lpwstr>
  </property>
</Properties>
</file>