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7"/>
  </p:sldMasterIdLst>
  <p:notesMasterIdLst>
    <p:notesMasterId r:id="rId29"/>
  </p:notesMasterIdLst>
  <p:sldIdLst>
    <p:sldId id="326" r:id="rId8"/>
    <p:sldId id="302" r:id="rId9"/>
    <p:sldId id="303" r:id="rId10"/>
    <p:sldId id="286" r:id="rId11"/>
    <p:sldId id="305" r:id="rId12"/>
    <p:sldId id="306" r:id="rId13"/>
    <p:sldId id="307" r:id="rId14"/>
    <p:sldId id="308" r:id="rId15"/>
    <p:sldId id="309" r:id="rId16"/>
    <p:sldId id="310" r:id="rId17"/>
    <p:sldId id="311" r:id="rId18"/>
    <p:sldId id="312" r:id="rId19"/>
    <p:sldId id="313" r:id="rId20"/>
    <p:sldId id="314" r:id="rId21"/>
    <p:sldId id="315" r:id="rId22"/>
    <p:sldId id="317" r:id="rId23"/>
    <p:sldId id="319" r:id="rId24"/>
    <p:sldId id="321" r:id="rId25"/>
    <p:sldId id="322" r:id="rId26"/>
    <p:sldId id="323" r:id="rId27"/>
    <p:sldId id="327" r:id="rId2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2232">
          <p15:clr>
            <a:srgbClr val="9AA0A6"/>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ili Patel" initials="SP" lastIdx="2" clrIdx="0">
    <p:extLst>
      <p:ext uri="{19B8F6BF-5375-455C-9EA6-DF929625EA0E}">
        <p15:presenceInfo xmlns:p15="http://schemas.microsoft.com/office/powerpoint/2012/main" userId="S-1-5-21-56248481-1131155372-1737835142-3233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3D3E"/>
    <a:srgbClr val="686867"/>
    <a:srgbClr val="427A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363" autoAdjust="0"/>
    <p:restoredTop sz="86387" autoAdjust="0"/>
  </p:normalViewPr>
  <p:slideViewPr>
    <p:cSldViewPr snapToGrid="0">
      <p:cViewPr varScale="1">
        <p:scale>
          <a:sx n="100" d="100"/>
          <a:sy n="100" d="100"/>
        </p:scale>
        <p:origin x="389" y="67"/>
      </p:cViewPr>
      <p:guideLst>
        <p:guide orient="horz" pos="1620"/>
        <p:guide pos="2880"/>
        <p:guide orient="horz" pos="22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84073668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4</a:t>
            </a:fld>
            <a:endParaRPr lang="en-CA" dirty="0"/>
          </a:p>
        </p:txBody>
      </p:sp>
    </p:spTree>
    <p:extLst>
      <p:ext uri="{BB962C8B-B14F-4D97-AF65-F5344CB8AC3E}">
        <p14:creationId xmlns:p14="http://schemas.microsoft.com/office/powerpoint/2010/main" val="4092810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13</a:t>
            </a:fld>
            <a:endParaRPr lang="en-CA" dirty="0"/>
          </a:p>
        </p:txBody>
      </p:sp>
    </p:spTree>
    <p:extLst>
      <p:ext uri="{BB962C8B-B14F-4D97-AF65-F5344CB8AC3E}">
        <p14:creationId xmlns:p14="http://schemas.microsoft.com/office/powerpoint/2010/main" val="97369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14</a:t>
            </a:fld>
            <a:endParaRPr lang="en-CA" dirty="0"/>
          </a:p>
        </p:txBody>
      </p:sp>
    </p:spTree>
    <p:extLst>
      <p:ext uri="{BB962C8B-B14F-4D97-AF65-F5344CB8AC3E}">
        <p14:creationId xmlns:p14="http://schemas.microsoft.com/office/powerpoint/2010/main" val="4103673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15</a:t>
            </a:fld>
            <a:endParaRPr lang="en-CA" dirty="0"/>
          </a:p>
        </p:txBody>
      </p:sp>
    </p:spTree>
    <p:extLst>
      <p:ext uri="{BB962C8B-B14F-4D97-AF65-F5344CB8AC3E}">
        <p14:creationId xmlns:p14="http://schemas.microsoft.com/office/powerpoint/2010/main" val="4155095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16</a:t>
            </a:fld>
            <a:endParaRPr lang="en-CA" dirty="0"/>
          </a:p>
        </p:txBody>
      </p:sp>
    </p:spTree>
    <p:extLst>
      <p:ext uri="{BB962C8B-B14F-4D97-AF65-F5344CB8AC3E}">
        <p14:creationId xmlns:p14="http://schemas.microsoft.com/office/powerpoint/2010/main" val="26805531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17</a:t>
            </a:fld>
            <a:endParaRPr lang="en-CA" dirty="0"/>
          </a:p>
        </p:txBody>
      </p:sp>
    </p:spTree>
    <p:extLst>
      <p:ext uri="{BB962C8B-B14F-4D97-AF65-F5344CB8AC3E}">
        <p14:creationId xmlns:p14="http://schemas.microsoft.com/office/powerpoint/2010/main" val="497322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5</a:t>
            </a:fld>
            <a:endParaRPr lang="en-CA" dirty="0"/>
          </a:p>
        </p:txBody>
      </p:sp>
    </p:spTree>
    <p:extLst>
      <p:ext uri="{BB962C8B-B14F-4D97-AF65-F5344CB8AC3E}">
        <p14:creationId xmlns:p14="http://schemas.microsoft.com/office/powerpoint/2010/main" val="3812950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6</a:t>
            </a:fld>
            <a:endParaRPr lang="en-CA" dirty="0"/>
          </a:p>
        </p:txBody>
      </p:sp>
    </p:spTree>
    <p:extLst>
      <p:ext uri="{BB962C8B-B14F-4D97-AF65-F5344CB8AC3E}">
        <p14:creationId xmlns:p14="http://schemas.microsoft.com/office/powerpoint/2010/main" val="523183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7</a:t>
            </a:fld>
            <a:endParaRPr lang="en-CA" dirty="0"/>
          </a:p>
        </p:txBody>
      </p:sp>
    </p:spTree>
    <p:extLst>
      <p:ext uri="{BB962C8B-B14F-4D97-AF65-F5344CB8AC3E}">
        <p14:creationId xmlns:p14="http://schemas.microsoft.com/office/powerpoint/2010/main" val="222124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8</a:t>
            </a:fld>
            <a:endParaRPr lang="en-CA" dirty="0"/>
          </a:p>
        </p:txBody>
      </p:sp>
    </p:spTree>
    <p:extLst>
      <p:ext uri="{BB962C8B-B14F-4D97-AF65-F5344CB8AC3E}">
        <p14:creationId xmlns:p14="http://schemas.microsoft.com/office/powerpoint/2010/main" val="3687870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9</a:t>
            </a:fld>
            <a:endParaRPr lang="en-CA" dirty="0"/>
          </a:p>
        </p:txBody>
      </p:sp>
    </p:spTree>
    <p:extLst>
      <p:ext uri="{BB962C8B-B14F-4D97-AF65-F5344CB8AC3E}">
        <p14:creationId xmlns:p14="http://schemas.microsoft.com/office/powerpoint/2010/main" val="910689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10</a:t>
            </a:fld>
            <a:endParaRPr lang="en-CA" dirty="0"/>
          </a:p>
        </p:txBody>
      </p:sp>
    </p:spTree>
    <p:extLst>
      <p:ext uri="{BB962C8B-B14F-4D97-AF65-F5344CB8AC3E}">
        <p14:creationId xmlns:p14="http://schemas.microsoft.com/office/powerpoint/2010/main" val="2403594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11</a:t>
            </a:fld>
            <a:endParaRPr lang="en-CA" dirty="0"/>
          </a:p>
        </p:txBody>
      </p:sp>
    </p:spTree>
    <p:extLst>
      <p:ext uri="{BB962C8B-B14F-4D97-AF65-F5344CB8AC3E}">
        <p14:creationId xmlns:p14="http://schemas.microsoft.com/office/powerpoint/2010/main" val="3136793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CD89304-3E10-4A68-BBED-1ADCACA74AF2}" type="slidenum">
              <a:rPr lang="en-CA" smtClean="0"/>
              <a:t>12</a:t>
            </a:fld>
            <a:endParaRPr lang="en-CA" dirty="0"/>
          </a:p>
        </p:txBody>
      </p:sp>
    </p:spTree>
    <p:extLst>
      <p:ext uri="{BB962C8B-B14F-4D97-AF65-F5344CB8AC3E}">
        <p14:creationId xmlns:p14="http://schemas.microsoft.com/office/powerpoint/2010/main" val="4252546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311708" y="149752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3600" b="1"/>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dirty="0"/>
          </a:p>
        </p:txBody>
      </p:sp>
      <p:sp>
        <p:nvSpPr>
          <p:cNvPr id="12" name="Google Shape;12;p2"/>
          <p:cNvSpPr txBox="1">
            <a:spLocks noGrp="1"/>
          </p:cNvSpPr>
          <p:nvPr>
            <p:ph type="subTitle" idx="1"/>
          </p:nvPr>
        </p:nvSpPr>
        <p:spPr>
          <a:xfrm>
            <a:off x="311700" y="358707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30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dirty="0"/>
          </a:p>
        </p:txBody>
      </p:sp>
      <p:sp>
        <p:nvSpPr>
          <p:cNvPr id="13" name="Google Shape;13;p2"/>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311700" y="1355275"/>
            <a:ext cx="8520600" cy="1714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1200"/>
              <a:buNone/>
              <a:defRPr sz="11200" b="1"/>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sz="2200"/>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dirty="0"/>
          </a:p>
        </p:txBody>
      </p:sp>
      <p:sp>
        <p:nvSpPr>
          <p:cNvPr id="48" name="Google Shape;48;p11"/>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825211"/>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3600" b="1"/>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dirty="0"/>
          </a:p>
        </p:txBody>
      </p:sp>
      <p:sp>
        <p:nvSpPr>
          <p:cNvPr id="16" name="Google Shape;16;p3"/>
          <p:cNvSpPr txBox="1">
            <a:spLocks noGrp="1"/>
          </p:cNvSpPr>
          <p:nvPr>
            <p:ph type="body" idx="1"/>
          </p:nvPr>
        </p:nvSpPr>
        <p:spPr>
          <a:xfrm>
            <a:off x="311700" y="1519180"/>
            <a:ext cx="8520600" cy="24765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sz="2200"/>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dirty="0"/>
          </a:p>
        </p:txBody>
      </p:sp>
      <p:sp>
        <p:nvSpPr>
          <p:cNvPr id="17" name="Google Shape;17;p3"/>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256080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b="1"/>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dirty="0"/>
          </a:p>
        </p:txBody>
      </p:sp>
      <p:sp>
        <p:nvSpPr>
          <p:cNvPr id="20" name="Google Shape;20;p4"/>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860999"/>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3600" b="1"/>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dirty="0"/>
          </a:p>
        </p:txBody>
      </p:sp>
      <p:sp>
        <p:nvSpPr>
          <p:cNvPr id="23" name="Google Shape;23;p5"/>
          <p:cNvSpPr txBox="1">
            <a:spLocks noGrp="1"/>
          </p:cNvSpPr>
          <p:nvPr>
            <p:ph type="body" idx="1"/>
          </p:nvPr>
        </p:nvSpPr>
        <p:spPr>
          <a:xfrm>
            <a:off x="311700" y="1566153"/>
            <a:ext cx="3999900" cy="3002785"/>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2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dirty="0"/>
          </a:p>
        </p:txBody>
      </p:sp>
      <p:sp>
        <p:nvSpPr>
          <p:cNvPr id="24" name="Google Shape;24;p5"/>
          <p:cNvSpPr txBox="1">
            <a:spLocks noGrp="1"/>
          </p:cNvSpPr>
          <p:nvPr>
            <p:ph type="body" idx="2"/>
          </p:nvPr>
        </p:nvSpPr>
        <p:spPr>
          <a:xfrm>
            <a:off x="4832400" y="1566153"/>
            <a:ext cx="3999900" cy="3002785"/>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2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dirty="0"/>
          </a:p>
        </p:txBody>
      </p:sp>
      <p:sp>
        <p:nvSpPr>
          <p:cNvPr id="25" name="Google Shape;25;p5"/>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1503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3600" b="1"/>
            </a:lvl1pPr>
            <a:lvl2pPr lvl="1" algn="l">
              <a:lnSpc>
                <a:spcPct val="100000"/>
              </a:lnSpc>
              <a:spcBef>
                <a:spcPts val="0"/>
              </a:spcBef>
              <a:spcAft>
                <a:spcPts val="0"/>
              </a:spcAft>
              <a:buSzPts val="2800"/>
              <a:buNone/>
              <a:defRPr b="1"/>
            </a:lvl2pPr>
            <a:lvl3pPr lvl="2" algn="l">
              <a:lnSpc>
                <a:spcPct val="100000"/>
              </a:lnSpc>
              <a:spcBef>
                <a:spcPts val="0"/>
              </a:spcBef>
              <a:spcAft>
                <a:spcPts val="0"/>
              </a:spcAft>
              <a:buSzPts val="2800"/>
              <a:buNone/>
              <a:defRPr b="1"/>
            </a:lvl3pPr>
            <a:lvl4pPr lvl="3" algn="l">
              <a:lnSpc>
                <a:spcPct val="100000"/>
              </a:lnSpc>
              <a:spcBef>
                <a:spcPts val="0"/>
              </a:spcBef>
              <a:spcAft>
                <a:spcPts val="0"/>
              </a:spcAft>
              <a:buSzPts val="2800"/>
              <a:buNone/>
              <a:defRPr b="1"/>
            </a:lvl4pPr>
            <a:lvl5pPr lvl="4" algn="l">
              <a:lnSpc>
                <a:spcPct val="100000"/>
              </a:lnSpc>
              <a:spcBef>
                <a:spcPts val="0"/>
              </a:spcBef>
              <a:spcAft>
                <a:spcPts val="0"/>
              </a:spcAft>
              <a:buSzPts val="2800"/>
              <a:buNone/>
              <a:defRPr b="1"/>
            </a:lvl5pPr>
            <a:lvl6pPr lvl="5" algn="l">
              <a:lnSpc>
                <a:spcPct val="100000"/>
              </a:lnSpc>
              <a:spcBef>
                <a:spcPts val="0"/>
              </a:spcBef>
              <a:spcAft>
                <a:spcPts val="0"/>
              </a:spcAft>
              <a:buSzPts val="2800"/>
              <a:buNone/>
              <a:defRPr b="1"/>
            </a:lvl6pPr>
            <a:lvl7pPr lvl="6" algn="l">
              <a:lnSpc>
                <a:spcPct val="100000"/>
              </a:lnSpc>
              <a:spcBef>
                <a:spcPts val="0"/>
              </a:spcBef>
              <a:spcAft>
                <a:spcPts val="0"/>
              </a:spcAft>
              <a:buSzPts val="2800"/>
              <a:buNone/>
              <a:defRPr b="1"/>
            </a:lvl7pPr>
            <a:lvl8pPr lvl="7" algn="l">
              <a:lnSpc>
                <a:spcPct val="100000"/>
              </a:lnSpc>
              <a:spcBef>
                <a:spcPts val="0"/>
              </a:spcBef>
              <a:spcAft>
                <a:spcPts val="0"/>
              </a:spcAft>
              <a:buSzPts val="2800"/>
              <a:buNone/>
              <a:defRPr b="1"/>
            </a:lvl8pPr>
            <a:lvl9pPr lvl="8" algn="l">
              <a:lnSpc>
                <a:spcPct val="100000"/>
              </a:lnSpc>
              <a:spcBef>
                <a:spcPts val="0"/>
              </a:spcBef>
              <a:spcAft>
                <a:spcPts val="0"/>
              </a:spcAft>
              <a:buSzPts val="2800"/>
              <a:buNone/>
              <a:defRPr b="1"/>
            </a:lvl9pPr>
          </a:lstStyle>
          <a:p>
            <a:endParaRPr dirty="0"/>
          </a:p>
        </p:txBody>
      </p:sp>
      <p:sp>
        <p:nvSpPr>
          <p:cNvPr id="28" name="Google Shape;28;p6"/>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1268738"/>
            <a:ext cx="46911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3600" b="1"/>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dirty="0"/>
          </a:p>
        </p:txBody>
      </p:sp>
      <p:sp>
        <p:nvSpPr>
          <p:cNvPr id="31" name="Google Shape;31;p7"/>
          <p:cNvSpPr txBox="1">
            <a:spLocks noGrp="1"/>
          </p:cNvSpPr>
          <p:nvPr>
            <p:ph type="body" idx="1"/>
          </p:nvPr>
        </p:nvSpPr>
        <p:spPr>
          <a:xfrm>
            <a:off x="311700" y="2152074"/>
            <a:ext cx="2808000" cy="24372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2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dirty="0"/>
          </a:p>
        </p:txBody>
      </p:sp>
      <p:sp>
        <p:nvSpPr>
          <p:cNvPr id="32" name="Google Shape;32;p7"/>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1012275"/>
            <a:ext cx="6367800" cy="35286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3600" b="1"/>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dirty="0"/>
          </a:p>
        </p:txBody>
      </p:sp>
      <p:sp>
        <p:nvSpPr>
          <p:cNvPr id="35" name="Google Shape;35;p8"/>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9"/>
          <p:cNvSpPr txBox="1">
            <a:spLocks noGrp="1"/>
          </p:cNvSpPr>
          <p:nvPr>
            <p:ph type="title"/>
          </p:nvPr>
        </p:nvSpPr>
        <p:spPr>
          <a:xfrm>
            <a:off x="265500" y="1544254"/>
            <a:ext cx="4045200" cy="21300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3600" b="1"/>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dirty="0"/>
          </a:p>
        </p:txBody>
      </p:sp>
      <p:sp>
        <p:nvSpPr>
          <p:cNvPr id="39" name="Google Shape;39;p9"/>
          <p:cNvSpPr txBox="1">
            <a:spLocks noGrp="1"/>
          </p:cNvSpPr>
          <p:nvPr>
            <p:ph type="subTitle" idx="1"/>
          </p:nvPr>
        </p:nvSpPr>
        <p:spPr>
          <a:xfrm>
            <a:off x="265500" y="3761719"/>
            <a:ext cx="4045200" cy="5433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dirty="0"/>
          </a:p>
        </p:txBody>
      </p:sp>
      <p:sp>
        <p:nvSpPr>
          <p:cNvPr id="40" name="Google Shape;40;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sz="2200"/>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dirty="0"/>
          </a:p>
        </p:txBody>
      </p:sp>
      <p:sp>
        <p:nvSpPr>
          <p:cNvPr id="41" name="Google Shape;41;p9"/>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311700" y="3954500"/>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sz="3600" b="1"/>
            </a:lvl1pPr>
          </a:lstStyle>
          <a:p>
            <a:endParaRPr dirty="0"/>
          </a:p>
        </p:txBody>
      </p:sp>
      <p:sp>
        <p:nvSpPr>
          <p:cNvPr id="44" name="Google Shape;44;p10"/>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AEAE1"/>
        </a:solidFill>
        <a:effectLst/>
      </p:bgPr>
    </p:bg>
    <p:spTree>
      <p:nvGrpSpPr>
        <p:cNvPr id="1" name="Shape 5"/>
        <p:cNvGrpSpPr/>
        <p:nvPr/>
      </p:nvGrpSpPr>
      <p:grpSpPr>
        <a:xfrm>
          <a:off x="0" y="0"/>
          <a:ext cx="0" cy="0"/>
          <a:chOff x="0" y="0"/>
          <a:chExt cx="0" cy="0"/>
        </a:xfrm>
      </p:grpSpPr>
      <p:pic>
        <p:nvPicPr>
          <p:cNvPr id="10" name="Google Shape;6;p1"/>
          <p:cNvPicPr preferRelativeResize="0"/>
          <p:nvPr userDrawn="1"/>
        </p:nvPicPr>
        <p:blipFill rotWithShape="1">
          <a:blip r:embed="rId13">
            <a:alphaModFix/>
          </a:blip>
          <a:srcRect/>
          <a:stretch/>
        </p:blipFill>
        <p:spPr>
          <a:xfrm>
            <a:off x="0" y="1286"/>
            <a:ext cx="9144000" cy="2842275"/>
          </a:xfrm>
          <a:prstGeom prst="rect">
            <a:avLst/>
          </a:prstGeom>
          <a:noFill/>
          <a:ln>
            <a:noFill/>
          </a:ln>
        </p:spPr>
      </p:pic>
      <p:sp>
        <p:nvSpPr>
          <p:cNvPr id="7" name="Google Shape;7;p1"/>
          <p:cNvSpPr txBox="1">
            <a:spLocks noGrp="1"/>
          </p:cNvSpPr>
          <p:nvPr>
            <p:ph type="title"/>
          </p:nvPr>
        </p:nvSpPr>
        <p:spPr>
          <a:xfrm>
            <a:off x="311700" y="849723"/>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2B3D3C"/>
              </a:buClr>
              <a:buSzPts val="2800"/>
              <a:buFont typeface="Arial"/>
              <a:buNone/>
              <a:defRPr sz="2800" b="1" i="0" u="none" strike="noStrike" cap="none">
                <a:solidFill>
                  <a:srgbClr val="2B3D3C"/>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dirty="0"/>
          </a:p>
        </p:txBody>
      </p:sp>
      <p:sp>
        <p:nvSpPr>
          <p:cNvPr id="8" name="Google Shape;8;p1"/>
          <p:cNvSpPr txBox="1">
            <a:spLocks noGrp="1"/>
          </p:cNvSpPr>
          <p:nvPr>
            <p:ph type="body" idx="1"/>
          </p:nvPr>
        </p:nvSpPr>
        <p:spPr>
          <a:xfrm>
            <a:off x="311700" y="1553616"/>
            <a:ext cx="8520600" cy="24195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dirty="0"/>
          </a:p>
        </p:txBody>
      </p:sp>
      <p:sp>
        <p:nvSpPr>
          <p:cNvPr id="9" name="Google Shape;9;p1"/>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6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5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mod="1">
    <p:ext uri="{27BBF7A9-308A-43DC-89C8-2F10F3537804}">
      <p15:sldGuideLst xmlns:p15="http://schemas.microsoft.com/office/powerpoint/2012/main">
        <p15:guide id="1" orient="horz" pos="3096">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5;p13"/>
          <p:cNvPicPr preferRelativeResize="0"/>
          <p:nvPr/>
        </p:nvPicPr>
        <p:blipFill>
          <a:blip r:embed="rId2">
            <a:extLst>
              <a:ext uri="{28A0092B-C50C-407E-A947-70E740481C1C}">
                <a14:useLocalDpi xmlns:a14="http://schemas.microsoft.com/office/drawing/2010/main" val="0"/>
              </a:ext>
            </a:extLst>
          </a:blip>
          <a:stretch>
            <a:fillRect/>
          </a:stretch>
        </p:blipFill>
        <p:spPr>
          <a:xfrm>
            <a:off x="3537" y="995"/>
            <a:ext cx="9140463" cy="5141510"/>
          </a:xfrm>
          <a:prstGeom prst="rect">
            <a:avLst/>
          </a:prstGeom>
          <a:noFill/>
          <a:ln>
            <a:noFill/>
          </a:ln>
        </p:spPr>
      </p:pic>
      <p:sp>
        <p:nvSpPr>
          <p:cNvPr id="2" name="Title 1"/>
          <p:cNvSpPr>
            <a:spLocks noGrp="1"/>
          </p:cNvSpPr>
          <p:nvPr>
            <p:ph type="ctrTitle"/>
          </p:nvPr>
        </p:nvSpPr>
        <p:spPr>
          <a:xfrm>
            <a:off x="-422218" y="1497525"/>
            <a:ext cx="8520600" cy="2052600"/>
          </a:xfrm>
        </p:spPr>
        <p:txBody>
          <a:bodyPr/>
          <a:lstStyle/>
          <a:p>
            <a:pPr algn="r"/>
            <a:r>
              <a:rPr lang="en-US" i="1" dirty="0"/>
              <a:t>United Nations </a:t>
            </a:r>
            <a:br>
              <a:rPr lang="en-US" i="1" dirty="0"/>
            </a:br>
            <a:r>
              <a:rPr lang="en-US" i="1" dirty="0"/>
              <a:t>Declaration on the Rights </a:t>
            </a:r>
            <a:br>
              <a:rPr lang="en-US" i="1" dirty="0"/>
            </a:br>
            <a:r>
              <a:rPr lang="en-US" i="1" dirty="0"/>
              <a:t>of Indigenous Peoples Act</a:t>
            </a:r>
            <a:endParaRPr lang="en-CA" dirty="0"/>
          </a:p>
        </p:txBody>
      </p:sp>
      <p:sp>
        <p:nvSpPr>
          <p:cNvPr id="3" name="Subtitle 2"/>
          <p:cNvSpPr>
            <a:spLocks noGrp="1"/>
          </p:cNvSpPr>
          <p:nvPr>
            <p:ph type="subTitle" idx="1"/>
          </p:nvPr>
        </p:nvSpPr>
        <p:spPr>
          <a:xfrm>
            <a:off x="-422226" y="3587075"/>
            <a:ext cx="8520600" cy="792600"/>
          </a:xfrm>
        </p:spPr>
        <p:txBody>
          <a:bodyPr/>
          <a:lstStyle/>
          <a:p>
            <a:pPr algn="r"/>
            <a:r>
              <a:rPr lang="en-US" i="1" dirty="0"/>
              <a:t>Guiding Questions</a:t>
            </a:r>
            <a:br>
              <a:rPr lang="en-US" i="1" dirty="0"/>
            </a:br>
            <a:endParaRPr lang="en-CA" dirty="0"/>
          </a:p>
          <a:p>
            <a:pPr algn="r"/>
            <a:endParaRPr lang="en-CA" dirty="0"/>
          </a:p>
        </p:txBody>
      </p:sp>
    </p:spTree>
    <p:extLst>
      <p:ext uri="{BB962C8B-B14F-4D97-AF65-F5344CB8AC3E}">
        <p14:creationId xmlns:p14="http://schemas.microsoft.com/office/powerpoint/2010/main" val="536407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10</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bg1"/>
                </a:solidFill>
              </a:rPr>
              <a:t>Develop an action plan within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two </a:t>
            </a:r>
            <a:r>
              <a:rPr lang="en-US" sz="2000" b="1" dirty="0">
                <a:solidFill>
                  <a:schemeClr val="bg1"/>
                </a:solidFill>
              </a:rPr>
              <a:t>years of Royal Assent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a:t>
            </a:r>
            <a:r>
              <a:rPr lang="en-US" sz="3000" b="1" dirty="0" smtClean="0">
                <a:solidFill>
                  <a:prstClr val="white"/>
                </a:solidFill>
                <a:latin typeface="Arial" panose="020B0604020202020204" pitchFamily="34" charset="0"/>
                <a:cs typeface="Arial" panose="020B0604020202020204" pitchFamily="34" charset="0"/>
              </a:rPr>
              <a:t>6</a:t>
            </a:r>
            <a:endParaRPr lang="en-US" sz="3000" b="1" dirty="0">
              <a:solidFill>
                <a:prstClr val="white"/>
              </a:solidFill>
              <a:latin typeface="Arial" panose="020B0604020202020204" pitchFamily="34" charset="0"/>
              <a:cs typeface="Arial" panose="020B0604020202020204" pitchFamily="34" charset="0"/>
            </a:endParaRPr>
          </a:p>
        </p:txBody>
      </p:sp>
      <p:sp>
        <p:nvSpPr>
          <p:cNvPr id="2" name="TextBox 1"/>
          <p:cNvSpPr txBox="1"/>
          <p:nvPr/>
        </p:nvSpPr>
        <p:spPr>
          <a:xfrm>
            <a:off x="553673" y="2210842"/>
            <a:ext cx="8512080" cy="2200602"/>
          </a:xfrm>
          <a:prstGeom prst="rect">
            <a:avLst/>
          </a:prstGeom>
          <a:noFill/>
        </p:spPr>
        <p:txBody>
          <a:bodyPr wrap="square" rtlCol="0">
            <a:spAutoFit/>
          </a:bodyPr>
          <a:lstStyle/>
          <a:p>
            <a:pPr marL="457200" indent="-457200">
              <a:spcAft>
                <a:spcPts val="300"/>
              </a:spcAft>
              <a:buClr>
                <a:srgbClr val="686867"/>
              </a:buClr>
              <a:buFont typeface="Arial" panose="020B0604020202020204" pitchFamily="34" charset="0"/>
              <a:buChar char="•"/>
            </a:pPr>
            <a:r>
              <a:rPr lang="en-US" sz="2200" dirty="0" smtClean="0">
                <a:solidFill>
                  <a:schemeClr val="tx1"/>
                </a:solidFill>
              </a:rPr>
              <a:t>Monitor, oversee, </a:t>
            </a:r>
            <a:r>
              <a:rPr lang="en-US" sz="2200" dirty="0">
                <a:solidFill>
                  <a:schemeClr val="tx1"/>
                </a:solidFill>
              </a:rPr>
              <a:t>follow up, recourse or remedy or other accountability with respect to the implementation of the </a:t>
            </a:r>
            <a:r>
              <a:rPr lang="en-US" sz="2200" dirty="0" smtClean="0">
                <a:solidFill>
                  <a:schemeClr val="tx1"/>
                </a:solidFill>
              </a:rPr>
              <a:t>Declaration.</a:t>
            </a:r>
          </a:p>
          <a:p>
            <a:pPr marL="457200" indent="-457200">
              <a:spcAft>
                <a:spcPts val="300"/>
              </a:spcAft>
              <a:buClr>
                <a:srgbClr val="686867"/>
              </a:buClr>
              <a:buFont typeface="Arial" panose="020B0604020202020204" pitchFamily="34" charset="0"/>
              <a:buChar char="•"/>
            </a:pPr>
            <a:endParaRPr lang="en-CA" sz="2200" dirty="0">
              <a:solidFill>
                <a:schemeClr val="tx1"/>
              </a:solidFill>
            </a:endParaRPr>
          </a:p>
          <a:p>
            <a:pPr marL="457200" indent="-457200">
              <a:spcAft>
                <a:spcPts val="300"/>
              </a:spcAft>
              <a:buClr>
                <a:srgbClr val="686867"/>
              </a:buClr>
              <a:buFont typeface="Arial" panose="020B0604020202020204" pitchFamily="34" charset="0"/>
              <a:buChar char="•"/>
            </a:pPr>
            <a:r>
              <a:rPr lang="en-US" sz="2200" dirty="0" smtClean="0">
                <a:solidFill>
                  <a:schemeClr val="tx1"/>
                </a:solidFill>
              </a:rPr>
              <a:t>Monitor </a:t>
            </a:r>
            <a:r>
              <a:rPr lang="en-US" sz="2200" dirty="0">
                <a:solidFill>
                  <a:schemeClr val="tx1"/>
                </a:solidFill>
              </a:rPr>
              <a:t>the implementation of the </a:t>
            </a:r>
            <a:r>
              <a:rPr lang="en-US" sz="2200" dirty="0" smtClean="0">
                <a:solidFill>
                  <a:schemeClr val="tx1"/>
                </a:solidFill>
              </a:rPr>
              <a:t>action </a:t>
            </a:r>
            <a:r>
              <a:rPr lang="en-US" sz="2200" dirty="0">
                <a:solidFill>
                  <a:schemeClr val="tx1"/>
                </a:solidFill>
              </a:rPr>
              <a:t>plan and </a:t>
            </a:r>
            <a:r>
              <a:rPr lang="en-US" sz="2200" dirty="0" smtClean="0">
                <a:solidFill>
                  <a:schemeClr val="tx1"/>
                </a:solidFill>
              </a:rPr>
              <a:t>review </a:t>
            </a:r>
            <a:r>
              <a:rPr lang="en-US" sz="2200" dirty="0">
                <a:solidFill>
                  <a:schemeClr val="tx1"/>
                </a:solidFill>
              </a:rPr>
              <a:t>and </a:t>
            </a:r>
            <a:r>
              <a:rPr lang="en-US" sz="2200" dirty="0" smtClean="0">
                <a:solidFill>
                  <a:schemeClr val="tx1"/>
                </a:solidFill>
              </a:rPr>
              <a:t>amend the plan</a:t>
            </a:r>
            <a:endParaRPr lang="en-CA" sz="2200" strike="sngStrike" dirty="0">
              <a:solidFill>
                <a:schemeClr val="tx1"/>
              </a:solidFill>
            </a:endParaRPr>
          </a:p>
        </p:txBody>
      </p:sp>
    </p:spTree>
    <p:extLst>
      <p:ext uri="{BB962C8B-B14F-4D97-AF65-F5344CB8AC3E}">
        <p14:creationId xmlns:p14="http://schemas.microsoft.com/office/powerpoint/2010/main" val="619841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11</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bg1"/>
                </a:solidFill>
              </a:rPr>
              <a:t>Develop an action plan within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two </a:t>
            </a:r>
            <a:r>
              <a:rPr lang="en-US" sz="2000" b="1" dirty="0">
                <a:solidFill>
                  <a:schemeClr val="bg1"/>
                </a:solidFill>
              </a:rPr>
              <a:t>years of Royal Assent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a:t>
            </a:r>
            <a:r>
              <a:rPr lang="en-US" sz="3000" b="1" dirty="0" smtClean="0">
                <a:solidFill>
                  <a:prstClr val="white"/>
                </a:solidFill>
                <a:latin typeface="Arial" panose="020B0604020202020204" pitchFamily="34" charset="0"/>
                <a:cs typeface="Arial" panose="020B0604020202020204" pitchFamily="34" charset="0"/>
              </a:rPr>
              <a:t>6</a:t>
            </a:r>
            <a:endParaRPr lang="en-US" sz="3000" b="1" dirty="0">
              <a:solidFill>
                <a:prstClr val="white"/>
              </a:solidFill>
              <a:latin typeface="Arial" panose="020B0604020202020204" pitchFamily="34" charset="0"/>
              <a:cs typeface="Arial" panose="020B0604020202020204" pitchFamily="34" charset="0"/>
            </a:endParaRPr>
          </a:p>
        </p:txBody>
      </p:sp>
      <p:sp>
        <p:nvSpPr>
          <p:cNvPr id="2" name="TextBox 1"/>
          <p:cNvSpPr txBox="1"/>
          <p:nvPr/>
        </p:nvSpPr>
        <p:spPr>
          <a:xfrm>
            <a:off x="553673" y="2210842"/>
            <a:ext cx="8050000" cy="769441"/>
          </a:xfrm>
          <a:prstGeom prst="rect">
            <a:avLst/>
          </a:prstGeom>
          <a:noFill/>
        </p:spPr>
        <p:txBody>
          <a:bodyPr wrap="square" rtlCol="0">
            <a:spAutoFit/>
          </a:bodyPr>
          <a:lstStyle/>
          <a:p>
            <a:r>
              <a:rPr lang="en-US" sz="2200" dirty="0">
                <a:solidFill>
                  <a:schemeClr val="tx1"/>
                </a:solidFill>
              </a:rPr>
              <a:t>What should be included in the action plan to address the topics listed above to best achieve the desired </a:t>
            </a:r>
            <a:r>
              <a:rPr lang="en-US" sz="2200" dirty="0" smtClean="0">
                <a:solidFill>
                  <a:schemeClr val="tx1"/>
                </a:solidFill>
              </a:rPr>
              <a:t>results?</a:t>
            </a:r>
            <a:endParaRPr lang="en-CA" sz="2200" dirty="0">
              <a:solidFill>
                <a:schemeClr val="tx1"/>
              </a:solidFill>
            </a:endParaRPr>
          </a:p>
        </p:txBody>
      </p:sp>
    </p:spTree>
    <p:extLst>
      <p:ext uri="{BB962C8B-B14F-4D97-AF65-F5344CB8AC3E}">
        <p14:creationId xmlns:p14="http://schemas.microsoft.com/office/powerpoint/2010/main" val="922643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12</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bg1"/>
                </a:solidFill>
              </a:rPr>
              <a:t>Develop an action plan within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two </a:t>
            </a:r>
            <a:r>
              <a:rPr lang="en-US" sz="2000" b="1" dirty="0">
                <a:solidFill>
                  <a:schemeClr val="bg1"/>
                </a:solidFill>
              </a:rPr>
              <a:t>years of Royal Assent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a:t>
            </a:r>
            <a:r>
              <a:rPr lang="en-US" sz="3000" b="1" dirty="0" smtClean="0">
                <a:solidFill>
                  <a:prstClr val="white"/>
                </a:solidFill>
                <a:latin typeface="Arial" panose="020B0604020202020204" pitchFamily="34" charset="0"/>
                <a:cs typeface="Arial" panose="020B0604020202020204" pitchFamily="34" charset="0"/>
              </a:rPr>
              <a:t>6</a:t>
            </a:r>
            <a:endParaRPr lang="en-US" sz="3000" b="1" dirty="0">
              <a:solidFill>
                <a:prstClr val="white"/>
              </a:solidFill>
              <a:latin typeface="Arial" panose="020B0604020202020204" pitchFamily="34" charset="0"/>
              <a:cs typeface="Arial" panose="020B0604020202020204" pitchFamily="34" charset="0"/>
            </a:endParaRPr>
          </a:p>
        </p:txBody>
      </p:sp>
      <p:sp>
        <p:nvSpPr>
          <p:cNvPr id="2" name="TextBox 1"/>
          <p:cNvSpPr txBox="1"/>
          <p:nvPr/>
        </p:nvSpPr>
        <p:spPr>
          <a:xfrm>
            <a:off x="553673" y="2210842"/>
            <a:ext cx="8512080" cy="2123658"/>
          </a:xfrm>
          <a:prstGeom prst="rect">
            <a:avLst/>
          </a:prstGeom>
          <a:noFill/>
        </p:spPr>
        <p:txBody>
          <a:bodyPr wrap="square" rtlCol="0">
            <a:spAutoFit/>
          </a:bodyPr>
          <a:lstStyle/>
          <a:p>
            <a:pPr marL="285750" indent="-285750">
              <a:buFont typeface="Arial" panose="020B0604020202020204" pitchFamily="34" charset="0"/>
              <a:buChar char="•"/>
            </a:pPr>
            <a:r>
              <a:rPr lang="en-US" sz="2200" dirty="0"/>
              <a:t>What could be included in the action plan to address injustices, combat prejudice and eliminate all forms of violence, racism and discrimination, including systemic racism and discrimination, against Indigenous peoples, including Elders, seniors, youth, children, women, men, persons with disabilities, </a:t>
            </a:r>
            <a:r>
              <a:rPr lang="en-US" sz="2200" dirty="0" smtClean="0"/>
              <a:t>gender-diverse persons, </a:t>
            </a:r>
            <a:r>
              <a:rPr lang="en-US" sz="2200" dirty="0"/>
              <a:t>and two-spirit persons</a:t>
            </a:r>
            <a:r>
              <a:rPr lang="en-US" sz="2200" dirty="0" smtClean="0"/>
              <a:t>?</a:t>
            </a:r>
            <a:endParaRPr lang="en-CA" sz="2200" b="1" dirty="0"/>
          </a:p>
        </p:txBody>
      </p:sp>
    </p:spTree>
    <p:extLst>
      <p:ext uri="{BB962C8B-B14F-4D97-AF65-F5344CB8AC3E}">
        <p14:creationId xmlns:p14="http://schemas.microsoft.com/office/powerpoint/2010/main" val="1263606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13</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bg1"/>
                </a:solidFill>
              </a:rPr>
              <a:t>Develop an action plan within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two </a:t>
            </a:r>
            <a:r>
              <a:rPr lang="en-US" sz="2000" b="1" dirty="0">
                <a:solidFill>
                  <a:schemeClr val="bg1"/>
                </a:solidFill>
              </a:rPr>
              <a:t>years of Royal Assent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a:t>
            </a:r>
            <a:r>
              <a:rPr lang="en-US" sz="3000" b="1" dirty="0" smtClean="0">
                <a:solidFill>
                  <a:prstClr val="white"/>
                </a:solidFill>
                <a:latin typeface="Arial" panose="020B0604020202020204" pitchFamily="34" charset="0"/>
                <a:cs typeface="Arial" panose="020B0604020202020204" pitchFamily="34" charset="0"/>
              </a:rPr>
              <a:t>6</a:t>
            </a:r>
            <a:endParaRPr lang="en-US" sz="3000" b="1" dirty="0">
              <a:solidFill>
                <a:prstClr val="white"/>
              </a:solidFill>
              <a:latin typeface="Arial" panose="020B0604020202020204" pitchFamily="34" charset="0"/>
              <a:cs typeface="Arial" panose="020B0604020202020204" pitchFamily="34" charset="0"/>
            </a:endParaRPr>
          </a:p>
        </p:txBody>
      </p:sp>
      <p:sp>
        <p:nvSpPr>
          <p:cNvPr id="2" name="TextBox 1"/>
          <p:cNvSpPr txBox="1"/>
          <p:nvPr/>
        </p:nvSpPr>
        <p:spPr>
          <a:xfrm>
            <a:off x="553673" y="2210842"/>
            <a:ext cx="8512080" cy="2800767"/>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t>Do </a:t>
            </a:r>
            <a:r>
              <a:rPr lang="en-US" sz="2200" dirty="0"/>
              <a:t>you have any examples of measures that have </a:t>
            </a:r>
            <a:r>
              <a:rPr lang="en-US" sz="2200" dirty="0" smtClean="0"/>
              <a:t/>
            </a:r>
            <a:br>
              <a:rPr lang="en-US" sz="2200" dirty="0" smtClean="0"/>
            </a:br>
            <a:r>
              <a:rPr lang="en-US" sz="2200" dirty="0" smtClean="0"/>
              <a:t>been </a:t>
            </a:r>
            <a:r>
              <a:rPr lang="en-US" sz="2200" dirty="0"/>
              <a:t>successful in helping to address injustices, </a:t>
            </a:r>
            <a:r>
              <a:rPr lang="en-US" sz="2200" dirty="0" smtClean="0"/>
              <a:t/>
            </a:r>
            <a:br>
              <a:rPr lang="en-US" sz="2200" dirty="0" smtClean="0"/>
            </a:br>
            <a:r>
              <a:rPr lang="en-US" sz="2200" dirty="0" smtClean="0"/>
              <a:t>combat </a:t>
            </a:r>
            <a:r>
              <a:rPr lang="en-US" sz="2200" dirty="0"/>
              <a:t>prejudice and eliminate all forms of violence, </a:t>
            </a:r>
            <a:r>
              <a:rPr lang="en-US" sz="2200" dirty="0" smtClean="0"/>
              <a:t/>
            </a:r>
            <a:br>
              <a:rPr lang="en-US" sz="2200" dirty="0" smtClean="0"/>
            </a:br>
            <a:r>
              <a:rPr lang="en-US" sz="2200" dirty="0" smtClean="0"/>
              <a:t>racism </a:t>
            </a:r>
            <a:r>
              <a:rPr lang="en-US" sz="2200" dirty="0"/>
              <a:t>and discrimination, including systemic racism </a:t>
            </a:r>
            <a:r>
              <a:rPr lang="en-US" sz="2200" dirty="0" smtClean="0"/>
              <a:t/>
            </a:r>
            <a:br>
              <a:rPr lang="en-US" sz="2200" dirty="0" smtClean="0"/>
            </a:br>
            <a:r>
              <a:rPr lang="en-US" sz="2200" dirty="0" smtClean="0"/>
              <a:t>and </a:t>
            </a:r>
            <a:r>
              <a:rPr lang="en-US" sz="2200" dirty="0"/>
              <a:t>discrimination</a:t>
            </a:r>
            <a:r>
              <a:rPr lang="en-US" sz="2200" dirty="0" smtClean="0"/>
              <a:t>? If yes, please provide as much information as possible about measures(s).</a:t>
            </a:r>
            <a:endParaRPr lang="en-US" sz="2200" dirty="0"/>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endParaRPr lang="en-CA" sz="2200" b="1" dirty="0"/>
          </a:p>
        </p:txBody>
      </p:sp>
    </p:spTree>
    <p:extLst>
      <p:ext uri="{BB962C8B-B14F-4D97-AF65-F5344CB8AC3E}">
        <p14:creationId xmlns:p14="http://schemas.microsoft.com/office/powerpoint/2010/main" val="21610303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14</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bg1"/>
                </a:solidFill>
              </a:rPr>
              <a:t>Develop an action plan within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two </a:t>
            </a:r>
            <a:r>
              <a:rPr lang="en-US" sz="2000" b="1" dirty="0">
                <a:solidFill>
                  <a:schemeClr val="bg1"/>
                </a:solidFill>
              </a:rPr>
              <a:t>years of Royal Assent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a:t>
            </a:r>
            <a:r>
              <a:rPr lang="en-US" sz="3000" b="1" dirty="0" smtClean="0">
                <a:solidFill>
                  <a:prstClr val="white"/>
                </a:solidFill>
                <a:latin typeface="Arial" panose="020B0604020202020204" pitchFamily="34" charset="0"/>
                <a:cs typeface="Arial" panose="020B0604020202020204" pitchFamily="34" charset="0"/>
              </a:rPr>
              <a:t>6</a:t>
            </a:r>
            <a:endParaRPr lang="en-US" sz="3000" b="1" dirty="0">
              <a:solidFill>
                <a:prstClr val="white"/>
              </a:solidFill>
              <a:latin typeface="Arial" panose="020B0604020202020204" pitchFamily="34" charset="0"/>
              <a:cs typeface="Arial" panose="020B0604020202020204" pitchFamily="34" charset="0"/>
            </a:endParaRPr>
          </a:p>
        </p:txBody>
      </p:sp>
      <p:sp>
        <p:nvSpPr>
          <p:cNvPr id="2" name="TextBox 1"/>
          <p:cNvSpPr txBox="1"/>
          <p:nvPr/>
        </p:nvSpPr>
        <p:spPr>
          <a:xfrm>
            <a:off x="553673" y="2210842"/>
            <a:ext cx="8512080" cy="2123658"/>
          </a:xfrm>
          <a:prstGeom prst="rect">
            <a:avLst/>
          </a:prstGeom>
          <a:noFill/>
        </p:spPr>
        <p:txBody>
          <a:bodyPr wrap="square" rtlCol="0">
            <a:spAutoFit/>
          </a:bodyPr>
          <a:lstStyle/>
          <a:p>
            <a:pPr marL="285750" indent="-285750">
              <a:buFont typeface="Arial" panose="020B0604020202020204" pitchFamily="34" charset="0"/>
              <a:buChar char="•"/>
            </a:pPr>
            <a:r>
              <a:rPr lang="en-US" sz="2200" dirty="0" smtClean="0"/>
              <a:t>In what ways </a:t>
            </a:r>
            <a:r>
              <a:rPr lang="en-US" sz="2200" dirty="0"/>
              <a:t>can the Government of Canada </a:t>
            </a:r>
            <a:r>
              <a:rPr lang="en-US" sz="2200" dirty="0" smtClean="0"/>
              <a:t>help </a:t>
            </a:r>
            <a:r>
              <a:rPr lang="en-US" sz="2200" dirty="0"/>
              <a:t>promote mutual respect and </a:t>
            </a:r>
            <a:r>
              <a:rPr lang="en-US" sz="2200" dirty="0" smtClean="0"/>
              <a:t>understanding, </a:t>
            </a:r>
            <a:r>
              <a:rPr lang="en-US" sz="2200" dirty="0"/>
              <a:t>as well as good relations with Indigenous peoples?</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smtClean="0"/>
              <a:t>In what ways </a:t>
            </a:r>
            <a:r>
              <a:rPr lang="en-US" sz="2200" dirty="0"/>
              <a:t>can the Government of Canada promote </a:t>
            </a:r>
            <a:r>
              <a:rPr lang="en-US" sz="2200" dirty="0" smtClean="0"/>
              <a:t/>
            </a:r>
            <a:br>
              <a:rPr lang="en-US" sz="2200" dirty="0" smtClean="0"/>
            </a:br>
            <a:r>
              <a:rPr lang="en-US" sz="2200" dirty="0" smtClean="0"/>
              <a:t>human </a:t>
            </a:r>
            <a:r>
              <a:rPr lang="en-US" sz="2200" dirty="0"/>
              <a:t>rights education?</a:t>
            </a:r>
          </a:p>
        </p:txBody>
      </p:sp>
    </p:spTree>
    <p:extLst>
      <p:ext uri="{BB962C8B-B14F-4D97-AF65-F5344CB8AC3E}">
        <p14:creationId xmlns:p14="http://schemas.microsoft.com/office/powerpoint/2010/main" val="21820481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15</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bg1"/>
                </a:solidFill>
              </a:rPr>
              <a:t>Develop an action plan within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two </a:t>
            </a:r>
            <a:r>
              <a:rPr lang="en-US" sz="2000" b="1" dirty="0">
                <a:solidFill>
                  <a:schemeClr val="bg1"/>
                </a:solidFill>
              </a:rPr>
              <a:t>years of Royal Assent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a:t>
            </a:r>
            <a:r>
              <a:rPr lang="en-US" sz="3000" b="1" dirty="0" smtClean="0">
                <a:solidFill>
                  <a:prstClr val="white"/>
                </a:solidFill>
                <a:latin typeface="Arial" panose="020B0604020202020204" pitchFamily="34" charset="0"/>
                <a:cs typeface="Arial" panose="020B0604020202020204" pitchFamily="34" charset="0"/>
              </a:rPr>
              <a:t>6</a:t>
            </a:r>
            <a:endParaRPr lang="en-US" sz="3000" b="1" dirty="0">
              <a:solidFill>
                <a:prstClr val="white"/>
              </a:solidFill>
              <a:latin typeface="Arial" panose="020B0604020202020204" pitchFamily="34" charset="0"/>
              <a:cs typeface="Arial" panose="020B0604020202020204" pitchFamily="34" charset="0"/>
            </a:endParaRPr>
          </a:p>
        </p:txBody>
      </p:sp>
      <p:sp>
        <p:nvSpPr>
          <p:cNvPr id="2" name="TextBox 1"/>
          <p:cNvSpPr txBox="1"/>
          <p:nvPr/>
        </p:nvSpPr>
        <p:spPr>
          <a:xfrm>
            <a:off x="470546" y="2085189"/>
            <a:ext cx="8133127" cy="1785104"/>
          </a:xfrm>
          <a:prstGeom prst="rect">
            <a:avLst/>
          </a:prstGeom>
          <a:noFill/>
        </p:spPr>
        <p:txBody>
          <a:bodyPr wrap="square" rtlCol="0">
            <a:spAutoFit/>
          </a:bodyPr>
          <a:lstStyle/>
          <a:p>
            <a:pPr marL="285750" indent="-285750">
              <a:buFont typeface="Arial" panose="020B0604020202020204" pitchFamily="34" charset="0"/>
              <a:buChar char="•"/>
            </a:pPr>
            <a:r>
              <a:rPr lang="en-US" sz="2200" dirty="0"/>
              <a:t>What suggestions do you have regarding monitoring, oversight, recourse or remedy or other accountability measures related to the implementation of the Declaration</a:t>
            </a:r>
            <a:r>
              <a:rPr lang="en-US" sz="2200" dirty="0" smtClean="0"/>
              <a:t>?</a:t>
            </a:r>
          </a:p>
          <a:p>
            <a:endParaRPr lang="en-US" sz="2200" dirty="0"/>
          </a:p>
          <a:p>
            <a:pPr marL="285750" indent="-285750">
              <a:buFont typeface="Arial" panose="020B0604020202020204" pitchFamily="34" charset="0"/>
              <a:buChar char="•"/>
            </a:pPr>
            <a:endParaRPr lang="en-CA" sz="2200" dirty="0"/>
          </a:p>
        </p:txBody>
      </p:sp>
    </p:spTree>
    <p:extLst>
      <p:ext uri="{BB962C8B-B14F-4D97-AF65-F5344CB8AC3E}">
        <p14:creationId xmlns:p14="http://schemas.microsoft.com/office/powerpoint/2010/main" val="24668650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16</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bg1"/>
                </a:solidFill>
              </a:rPr>
              <a:t>Develop an action plan within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two </a:t>
            </a:r>
            <a:r>
              <a:rPr lang="en-US" sz="2000" b="1" dirty="0">
                <a:solidFill>
                  <a:schemeClr val="bg1"/>
                </a:solidFill>
              </a:rPr>
              <a:t>years of Royal Assent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a:t>
            </a:r>
            <a:r>
              <a:rPr lang="en-US" sz="3000" b="1" dirty="0" smtClean="0">
                <a:solidFill>
                  <a:prstClr val="white"/>
                </a:solidFill>
                <a:latin typeface="Arial" panose="020B0604020202020204" pitchFamily="34" charset="0"/>
                <a:cs typeface="Arial" panose="020B0604020202020204" pitchFamily="34" charset="0"/>
              </a:rPr>
              <a:t>6</a:t>
            </a:r>
            <a:endParaRPr lang="en-US" sz="3000" b="1" dirty="0">
              <a:solidFill>
                <a:prstClr val="white"/>
              </a:solidFill>
              <a:latin typeface="Arial" panose="020B0604020202020204" pitchFamily="34" charset="0"/>
              <a:cs typeface="Arial" panose="020B0604020202020204" pitchFamily="34" charset="0"/>
            </a:endParaRPr>
          </a:p>
        </p:txBody>
      </p:sp>
      <p:sp>
        <p:nvSpPr>
          <p:cNvPr id="2" name="TextBox 1"/>
          <p:cNvSpPr txBox="1"/>
          <p:nvPr/>
        </p:nvSpPr>
        <p:spPr>
          <a:xfrm>
            <a:off x="553673" y="2210842"/>
            <a:ext cx="8512080" cy="3139321"/>
          </a:xfrm>
          <a:prstGeom prst="rect">
            <a:avLst/>
          </a:prstGeom>
          <a:noFill/>
        </p:spPr>
        <p:txBody>
          <a:bodyPr wrap="square" rtlCol="0">
            <a:spAutoFit/>
          </a:bodyPr>
          <a:lstStyle/>
          <a:p>
            <a:pPr marL="285750" indent="-285750">
              <a:buFont typeface="Arial" panose="020B0604020202020204" pitchFamily="34" charset="0"/>
              <a:buChar char="•"/>
            </a:pPr>
            <a:r>
              <a:rPr lang="en-US" sz="2200" dirty="0"/>
              <a:t>What suggestions do you have regarding the monitoring </a:t>
            </a:r>
            <a:r>
              <a:rPr lang="en-US" sz="2200" dirty="0" smtClean="0"/>
              <a:t/>
            </a:r>
            <a:br>
              <a:rPr lang="en-US" sz="2200" dirty="0" smtClean="0"/>
            </a:br>
            <a:r>
              <a:rPr lang="en-US" sz="2200" dirty="0" smtClean="0"/>
              <a:t>of </a:t>
            </a:r>
            <a:r>
              <a:rPr lang="en-US" sz="2200" dirty="0"/>
              <a:t>the action </a:t>
            </a:r>
            <a:r>
              <a:rPr lang="en-US" sz="2200" dirty="0" smtClean="0"/>
              <a:t>plan, </a:t>
            </a:r>
            <a:r>
              <a:rPr lang="en-US" sz="2200" dirty="0"/>
              <a:t>as well as the review and updating of </a:t>
            </a:r>
            <a:r>
              <a:rPr lang="en-US" sz="2200" dirty="0" smtClean="0">
                <a:solidFill>
                  <a:schemeClr val="tx1"/>
                </a:solidFill>
              </a:rPr>
              <a:t>the plan</a:t>
            </a:r>
            <a:br>
              <a:rPr lang="en-US" sz="2200" dirty="0" smtClean="0">
                <a:solidFill>
                  <a:schemeClr val="tx1"/>
                </a:solidFill>
              </a:rPr>
            </a:br>
            <a:r>
              <a:rPr lang="en-US" sz="2200" dirty="0" smtClean="0">
                <a:solidFill>
                  <a:schemeClr val="tx1"/>
                </a:solidFill>
              </a:rPr>
              <a:t>over </a:t>
            </a:r>
            <a:r>
              <a:rPr lang="en-US" sz="2200" dirty="0"/>
              <a:t>the years</a:t>
            </a:r>
            <a:r>
              <a:rPr lang="en-US" sz="2200" dirty="0" smtClean="0"/>
              <a:t>?</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a:t>What other </a:t>
            </a:r>
            <a:r>
              <a:rPr lang="en-US" sz="2200" dirty="0" smtClean="0"/>
              <a:t>measures or concrete actions do you recommend including </a:t>
            </a:r>
            <a:r>
              <a:rPr lang="en-US" sz="2200" dirty="0"/>
              <a:t>in </a:t>
            </a:r>
            <a:r>
              <a:rPr lang="en-US" sz="2200" dirty="0">
                <a:solidFill>
                  <a:schemeClr val="tx1"/>
                </a:solidFill>
              </a:rPr>
              <a:t>the </a:t>
            </a:r>
            <a:r>
              <a:rPr lang="en-US" sz="2200" dirty="0" smtClean="0">
                <a:solidFill>
                  <a:schemeClr val="tx1"/>
                </a:solidFill>
              </a:rPr>
              <a:t>Action </a:t>
            </a:r>
            <a:r>
              <a:rPr lang="en-US" sz="2200" dirty="0">
                <a:solidFill>
                  <a:schemeClr val="tx1"/>
                </a:solidFill>
              </a:rPr>
              <a:t>P</a:t>
            </a:r>
            <a:r>
              <a:rPr lang="en-US" sz="2200" dirty="0" smtClean="0">
                <a:solidFill>
                  <a:schemeClr val="tx1"/>
                </a:solidFill>
              </a:rPr>
              <a:t>lan </a:t>
            </a:r>
            <a:r>
              <a:rPr lang="en-US" sz="2200" dirty="0"/>
              <a:t>to advance the implementation of the </a:t>
            </a:r>
            <a:r>
              <a:rPr lang="en-US" sz="2200" dirty="0" smtClean="0"/>
              <a:t>UN Declaration </a:t>
            </a:r>
            <a:r>
              <a:rPr lang="en-US" sz="2200" dirty="0"/>
              <a:t>in Canada?</a:t>
            </a:r>
            <a:endParaRPr lang="en-CA" sz="2200" dirty="0"/>
          </a:p>
          <a:p>
            <a:pPr marL="285750" indent="-285750">
              <a:buFont typeface="Arial" panose="020B0604020202020204" pitchFamily="34" charset="0"/>
              <a:buChar char="•"/>
            </a:pPr>
            <a:endParaRPr lang="en-US" sz="2200" dirty="0"/>
          </a:p>
          <a:p>
            <a:endParaRPr lang="en-US" sz="2200" dirty="0"/>
          </a:p>
        </p:txBody>
      </p:sp>
    </p:spTree>
    <p:extLst>
      <p:ext uri="{BB962C8B-B14F-4D97-AF65-F5344CB8AC3E}">
        <p14:creationId xmlns:p14="http://schemas.microsoft.com/office/powerpoint/2010/main" val="3718263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17</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2918690"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1"/>
            <a:r>
              <a:rPr lang="en-US" sz="2000" b="1" dirty="0">
                <a:solidFill>
                  <a:schemeClr val="bg1"/>
                </a:solidFill>
              </a:rPr>
              <a:t>Prepare annual reports on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progress </a:t>
            </a:r>
            <a:r>
              <a:rPr lang="en-US" sz="2000" b="1" dirty="0">
                <a:solidFill>
                  <a:schemeClr val="bg1"/>
                </a:solidFill>
              </a:rPr>
              <a:t>to be tabled in Parliament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7</a:t>
            </a:r>
          </a:p>
        </p:txBody>
      </p:sp>
      <p:sp>
        <p:nvSpPr>
          <p:cNvPr id="2" name="TextBox 1"/>
          <p:cNvSpPr txBox="1"/>
          <p:nvPr/>
        </p:nvSpPr>
        <p:spPr>
          <a:xfrm>
            <a:off x="553673" y="2210842"/>
            <a:ext cx="8512080" cy="2800767"/>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solidFill>
                  <a:schemeClr val="tx1"/>
                </a:solidFill>
              </a:rPr>
              <a:t>What topics or information should be included in the annual report?</a:t>
            </a:r>
          </a:p>
          <a:p>
            <a:pPr marL="285750" indent="-285750">
              <a:buFont typeface="Arial" panose="020B0604020202020204" pitchFamily="34" charset="0"/>
              <a:buChar char="•"/>
            </a:pPr>
            <a:endParaRPr lang="en-US" sz="2200" dirty="0">
              <a:solidFill>
                <a:schemeClr val="tx1"/>
              </a:solidFill>
            </a:endParaRPr>
          </a:p>
          <a:p>
            <a:pPr marL="285750" indent="-285750">
              <a:buFont typeface="Arial" panose="020B0604020202020204" pitchFamily="34" charset="0"/>
              <a:buChar char="•"/>
            </a:pPr>
            <a:r>
              <a:rPr lang="en-US" sz="2200" dirty="0" smtClean="0">
                <a:solidFill>
                  <a:schemeClr val="tx1"/>
                </a:solidFill>
              </a:rPr>
              <a:t>In what ways should </a:t>
            </a:r>
            <a:r>
              <a:rPr lang="en-US" sz="2200" dirty="0">
                <a:solidFill>
                  <a:schemeClr val="tx1"/>
                </a:solidFill>
              </a:rPr>
              <a:t>the Government of Canada consult and cooperate with Indigenous peoples on the preparation of annual reports </a:t>
            </a:r>
            <a:r>
              <a:rPr lang="en-US" sz="2200" dirty="0" smtClean="0">
                <a:solidFill>
                  <a:schemeClr val="tx1"/>
                </a:solidFill>
              </a:rPr>
              <a:t>on </a:t>
            </a:r>
            <a:r>
              <a:rPr lang="en-US" sz="2200" dirty="0">
                <a:solidFill>
                  <a:schemeClr val="tx1"/>
                </a:solidFill>
              </a:rPr>
              <a:t>progress to be tabled in Parliament?</a:t>
            </a:r>
            <a:endParaRPr lang="en-CA" sz="2200" dirty="0">
              <a:solidFill>
                <a:schemeClr val="tx1"/>
              </a:solidFill>
            </a:endParaRPr>
          </a:p>
          <a:p>
            <a:pPr marL="285750" indent="-285750">
              <a:buFont typeface="Arial" panose="020B0604020202020204" pitchFamily="34" charset="0"/>
              <a:buChar char="•"/>
            </a:pPr>
            <a:endParaRPr lang="en-US" sz="2200" dirty="0">
              <a:solidFill>
                <a:schemeClr val="tx1"/>
              </a:solidFill>
            </a:endParaRPr>
          </a:p>
          <a:p>
            <a:pPr marL="285750" indent="-285750">
              <a:buFont typeface="Arial" panose="020B0604020202020204" pitchFamily="34" charset="0"/>
              <a:buChar char="•"/>
            </a:pPr>
            <a:endParaRPr lang="en-US" sz="2200" dirty="0">
              <a:solidFill>
                <a:schemeClr val="tx1"/>
              </a:solidFill>
            </a:endParaRPr>
          </a:p>
        </p:txBody>
      </p:sp>
    </p:spTree>
    <p:extLst>
      <p:ext uri="{BB962C8B-B14F-4D97-AF65-F5344CB8AC3E}">
        <p14:creationId xmlns:p14="http://schemas.microsoft.com/office/powerpoint/2010/main" val="17142289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themes and topics</a:t>
            </a:r>
            <a:endParaRPr lang="en-CA" dirty="0"/>
          </a:p>
        </p:txBody>
      </p:sp>
      <p:sp>
        <p:nvSpPr>
          <p:cNvPr id="3" name="Text Placeholder 2"/>
          <p:cNvSpPr>
            <a:spLocks noGrp="1"/>
          </p:cNvSpPr>
          <p:nvPr>
            <p:ph type="body" idx="1"/>
          </p:nvPr>
        </p:nvSpPr>
        <p:spPr/>
        <p:txBody>
          <a:bodyPr/>
          <a:lstStyle/>
          <a:p>
            <a:pPr>
              <a:buClrTx/>
              <a:buFont typeface="Arial" panose="020B0604020202020204" pitchFamily="34" charset="0"/>
              <a:buChar char="•"/>
            </a:pPr>
            <a:r>
              <a:rPr lang="en-US" dirty="0">
                <a:solidFill>
                  <a:schemeClr val="tx1"/>
                </a:solidFill>
              </a:rPr>
              <a:t>Through 46 articles, the Declaration affirms and sets </a:t>
            </a:r>
            <a:r>
              <a:rPr lang="en-US" dirty="0" smtClean="0">
                <a:solidFill>
                  <a:schemeClr val="tx1"/>
                </a:solidFill>
              </a:rPr>
              <a:t/>
            </a:r>
            <a:br>
              <a:rPr lang="en-US" dirty="0" smtClean="0">
                <a:solidFill>
                  <a:schemeClr val="tx1"/>
                </a:solidFill>
              </a:rPr>
            </a:br>
            <a:r>
              <a:rPr lang="en-US" dirty="0" smtClean="0">
                <a:solidFill>
                  <a:schemeClr val="tx1"/>
                </a:solidFill>
              </a:rPr>
              <a:t>out </a:t>
            </a:r>
            <a:r>
              <a:rPr lang="en-US" dirty="0">
                <a:solidFill>
                  <a:schemeClr val="tx1"/>
                </a:solidFill>
              </a:rPr>
              <a:t>a broad range of collective and individual rights that constitute the minimum standards to protect the rights of Indigenous peoples and to contribute to their survival, </a:t>
            </a:r>
            <a:r>
              <a:rPr lang="en-US" dirty="0" smtClean="0">
                <a:solidFill>
                  <a:schemeClr val="tx1"/>
                </a:solidFill>
              </a:rPr>
              <a:t/>
            </a:r>
            <a:br>
              <a:rPr lang="en-US" dirty="0" smtClean="0">
                <a:solidFill>
                  <a:schemeClr val="tx1"/>
                </a:solidFill>
              </a:rPr>
            </a:br>
            <a:r>
              <a:rPr lang="en-US" dirty="0" smtClean="0">
                <a:solidFill>
                  <a:schemeClr val="tx1"/>
                </a:solidFill>
              </a:rPr>
              <a:t>dignity </a:t>
            </a:r>
            <a:r>
              <a:rPr lang="en-US" dirty="0">
                <a:solidFill>
                  <a:schemeClr val="tx1"/>
                </a:solidFill>
              </a:rPr>
              <a:t>and well-being. </a:t>
            </a:r>
            <a:endParaRPr lang="en-CA" dirty="0">
              <a:solidFill>
                <a:schemeClr val="tx1"/>
              </a:solidFill>
            </a:endParaRPr>
          </a:p>
          <a:p>
            <a:pPr>
              <a:buClrTx/>
              <a:buFont typeface="Arial" panose="020B0604020202020204" pitchFamily="34" charset="0"/>
              <a:buChar char="•"/>
            </a:pPr>
            <a:endParaRPr lang="en-CA" dirty="0">
              <a:solidFill>
                <a:schemeClr val="tx1"/>
              </a:solidFill>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1006589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themes and topics</a:t>
            </a:r>
            <a:endParaRPr lang="en-CA" dirty="0"/>
          </a:p>
        </p:txBody>
      </p:sp>
      <p:sp>
        <p:nvSpPr>
          <p:cNvPr id="3" name="Text Placeholder 2"/>
          <p:cNvSpPr>
            <a:spLocks noGrp="1"/>
          </p:cNvSpPr>
          <p:nvPr>
            <p:ph type="body" idx="1"/>
          </p:nvPr>
        </p:nvSpPr>
        <p:spPr/>
        <p:txBody>
          <a:bodyPr/>
          <a:lstStyle/>
          <a:p>
            <a:pPr>
              <a:buClrTx/>
              <a:buFont typeface="Arial" panose="020B0604020202020204" pitchFamily="34" charset="0"/>
              <a:buChar char="•"/>
            </a:pPr>
            <a:r>
              <a:rPr lang="en-US" dirty="0">
                <a:solidFill>
                  <a:schemeClr val="tx1"/>
                </a:solidFill>
              </a:rPr>
              <a:t>You may wish to discuss the following themes: </a:t>
            </a:r>
            <a:endParaRPr lang="en-CA" dirty="0">
              <a:solidFill>
                <a:schemeClr val="tx1"/>
              </a:solidFill>
            </a:endParaRPr>
          </a:p>
          <a:p>
            <a:pPr>
              <a:buClrTx/>
              <a:buFont typeface="Arial" panose="020B0604020202020204" pitchFamily="34" charset="0"/>
              <a:buChar char="•"/>
            </a:pPr>
            <a:r>
              <a:rPr lang="en-US" dirty="0">
                <a:solidFill>
                  <a:schemeClr val="tx1"/>
                </a:solidFill>
              </a:rPr>
              <a:t>Equality and non-discrimination</a:t>
            </a:r>
            <a:endParaRPr lang="en-CA" dirty="0">
              <a:solidFill>
                <a:schemeClr val="tx1"/>
              </a:solidFill>
            </a:endParaRPr>
          </a:p>
          <a:p>
            <a:pPr>
              <a:buClrTx/>
              <a:buFont typeface="Arial" panose="020B0604020202020204" pitchFamily="34" charset="0"/>
              <a:buChar char="•"/>
            </a:pPr>
            <a:r>
              <a:rPr lang="en-US" dirty="0">
                <a:solidFill>
                  <a:schemeClr val="tx1"/>
                </a:solidFill>
              </a:rPr>
              <a:t>Self-determination, self-governance, and recognition and enforcement of treaties</a:t>
            </a:r>
            <a:endParaRPr lang="en-CA" dirty="0">
              <a:solidFill>
                <a:schemeClr val="tx1"/>
              </a:solidFill>
            </a:endParaRPr>
          </a:p>
          <a:p>
            <a:pPr>
              <a:buClrTx/>
              <a:buFont typeface="Arial" panose="020B0604020202020204" pitchFamily="34" charset="0"/>
              <a:buChar char="•"/>
            </a:pPr>
            <a:r>
              <a:rPr lang="en-US" dirty="0">
                <a:solidFill>
                  <a:schemeClr val="tx1"/>
                </a:solidFill>
              </a:rPr>
              <a:t>Lands, territories, resources</a:t>
            </a:r>
          </a:p>
          <a:p>
            <a:pPr>
              <a:buClrTx/>
              <a:buFont typeface="Arial" panose="020B0604020202020204" pitchFamily="34" charset="0"/>
              <a:buChar char="•"/>
            </a:pPr>
            <a:r>
              <a:rPr lang="en-US" dirty="0">
                <a:solidFill>
                  <a:schemeClr val="tx1"/>
                </a:solidFill>
              </a:rPr>
              <a:t>E</a:t>
            </a:r>
            <a:r>
              <a:rPr lang="en-US" dirty="0" smtClean="0">
                <a:solidFill>
                  <a:schemeClr val="tx1"/>
                </a:solidFill>
              </a:rPr>
              <a:t>nvironment</a:t>
            </a:r>
            <a:endParaRPr lang="en-CA" dirty="0">
              <a:solidFill>
                <a:schemeClr val="tx1"/>
              </a:solidFill>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19</a:t>
            </a:fld>
            <a:endParaRPr lang="en"/>
          </a:p>
        </p:txBody>
      </p:sp>
    </p:spTree>
    <p:extLst>
      <p:ext uri="{BB962C8B-B14F-4D97-AF65-F5344CB8AC3E}">
        <p14:creationId xmlns:p14="http://schemas.microsoft.com/office/powerpoint/2010/main" val="90787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Guiding Questions</a:t>
            </a:r>
            <a:endParaRPr lang="en-CA" dirty="0"/>
          </a:p>
        </p:txBody>
      </p:sp>
      <p:sp>
        <p:nvSpPr>
          <p:cNvPr id="3" name="Text Placeholder 2"/>
          <p:cNvSpPr>
            <a:spLocks noGrp="1"/>
          </p:cNvSpPr>
          <p:nvPr>
            <p:ph type="body" idx="1"/>
          </p:nvPr>
        </p:nvSpPr>
        <p:spPr/>
        <p:txBody>
          <a:bodyPr/>
          <a:lstStyle/>
          <a:p>
            <a:pPr marL="114300" indent="0">
              <a:buNone/>
            </a:pPr>
            <a:r>
              <a:rPr lang="en-US" dirty="0">
                <a:solidFill>
                  <a:schemeClr val="tx1"/>
                </a:solidFill>
              </a:rPr>
              <a:t>The Act specifically outlines key areas that the Government </a:t>
            </a:r>
            <a:r>
              <a:rPr lang="en-US" dirty="0" smtClean="0">
                <a:solidFill>
                  <a:schemeClr val="tx1"/>
                </a:solidFill>
              </a:rPr>
              <a:t/>
            </a:r>
            <a:br>
              <a:rPr lang="en-US" dirty="0" smtClean="0">
                <a:solidFill>
                  <a:schemeClr val="tx1"/>
                </a:solidFill>
              </a:rPr>
            </a:br>
            <a:r>
              <a:rPr lang="en-US" dirty="0" smtClean="0">
                <a:solidFill>
                  <a:schemeClr val="tx1"/>
                </a:solidFill>
              </a:rPr>
              <a:t>of </a:t>
            </a:r>
            <a:r>
              <a:rPr lang="en-US" dirty="0">
                <a:solidFill>
                  <a:schemeClr val="tx1"/>
                </a:solidFill>
              </a:rPr>
              <a:t>Canada must consult </a:t>
            </a:r>
            <a:r>
              <a:rPr lang="en-US" dirty="0" smtClean="0">
                <a:solidFill>
                  <a:schemeClr val="tx1"/>
                </a:solidFill>
              </a:rPr>
              <a:t>to </a:t>
            </a:r>
            <a:r>
              <a:rPr lang="en-US" dirty="0">
                <a:solidFill>
                  <a:schemeClr val="tx1"/>
                </a:solidFill>
              </a:rPr>
              <a:t>meet the requirements </a:t>
            </a:r>
            <a:r>
              <a:rPr lang="en-US" dirty="0" smtClean="0">
                <a:solidFill>
                  <a:schemeClr val="tx1"/>
                </a:solidFill>
              </a:rPr>
              <a:t/>
            </a:r>
            <a:br>
              <a:rPr lang="en-US" dirty="0" smtClean="0">
                <a:solidFill>
                  <a:schemeClr val="tx1"/>
                </a:solidFill>
              </a:rPr>
            </a:br>
            <a:r>
              <a:rPr lang="en-US" dirty="0" smtClean="0">
                <a:solidFill>
                  <a:schemeClr val="tx1"/>
                </a:solidFill>
              </a:rPr>
              <a:t>of </a:t>
            </a:r>
            <a:r>
              <a:rPr lang="en-US" dirty="0">
                <a:solidFill>
                  <a:schemeClr val="tx1"/>
                </a:solidFill>
              </a:rPr>
              <a:t>the Act. </a:t>
            </a:r>
            <a:endParaRPr lang="en-CA" dirty="0">
              <a:solidFill>
                <a:schemeClr val="tx1"/>
              </a:solidFill>
            </a:endParaRPr>
          </a:p>
          <a:p>
            <a:pPr marL="114300" indent="0">
              <a:buNone/>
            </a:pPr>
            <a:endParaRPr lang="en-US" dirty="0">
              <a:solidFill>
                <a:schemeClr val="tx1"/>
              </a:solidFill>
            </a:endParaRPr>
          </a:p>
          <a:p>
            <a:pPr marL="114300" indent="0">
              <a:buNone/>
            </a:pPr>
            <a:r>
              <a:rPr lang="en-US" dirty="0">
                <a:solidFill>
                  <a:schemeClr val="tx1"/>
                </a:solidFill>
              </a:rPr>
              <a:t>The following series of questions are designed to help guide discussions related to each of the legal obligations contained </a:t>
            </a:r>
            <a:r>
              <a:rPr lang="en-US" dirty="0" smtClean="0">
                <a:solidFill>
                  <a:schemeClr val="tx1"/>
                </a:solidFill>
              </a:rPr>
              <a:t/>
            </a:r>
            <a:br>
              <a:rPr lang="en-US" dirty="0" smtClean="0">
                <a:solidFill>
                  <a:schemeClr val="tx1"/>
                </a:solidFill>
              </a:rPr>
            </a:br>
            <a:r>
              <a:rPr lang="en-US" dirty="0" smtClean="0">
                <a:solidFill>
                  <a:schemeClr val="tx1"/>
                </a:solidFill>
              </a:rPr>
              <a:t>in </a:t>
            </a:r>
            <a:r>
              <a:rPr lang="en-US" dirty="0">
                <a:solidFill>
                  <a:schemeClr val="tx1"/>
                </a:solidFill>
              </a:rPr>
              <a:t>the Act. </a:t>
            </a:r>
          </a:p>
          <a:p>
            <a:pPr marL="114300" indent="0">
              <a:buNone/>
            </a:pPr>
            <a:endParaRPr lang="en-CA" dirty="0">
              <a:solidFill>
                <a:schemeClr val="tx1"/>
              </a:solidFill>
            </a:endParaRPr>
          </a:p>
          <a:p>
            <a:endParaRPr lang="en-CA" dirty="0">
              <a:solidFill>
                <a:schemeClr val="tx1"/>
              </a:solidFill>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Tree>
    <p:extLst>
      <p:ext uri="{BB962C8B-B14F-4D97-AF65-F5344CB8AC3E}">
        <p14:creationId xmlns:p14="http://schemas.microsoft.com/office/powerpoint/2010/main" val="4230302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themes and topics</a:t>
            </a:r>
            <a:endParaRPr lang="en-CA" dirty="0"/>
          </a:p>
        </p:txBody>
      </p:sp>
      <p:sp>
        <p:nvSpPr>
          <p:cNvPr id="3" name="Text Placeholder 2"/>
          <p:cNvSpPr>
            <a:spLocks noGrp="1"/>
          </p:cNvSpPr>
          <p:nvPr>
            <p:ph type="body" idx="1"/>
          </p:nvPr>
        </p:nvSpPr>
        <p:spPr/>
        <p:txBody>
          <a:bodyPr/>
          <a:lstStyle/>
          <a:p>
            <a:pPr>
              <a:buClrTx/>
              <a:buFont typeface="Arial" panose="020B0604020202020204" pitchFamily="34" charset="0"/>
              <a:buChar char="•"/>
            </a:pPr>
            <a:r>
              <a:rPr lang="en-US" dirty="0">
                <a:solidFill>
                  <a:schemeClr val="tx1"/>
                </a:solidFill>
              </a:rPr>
              <a:t>Civil and political rights (including identity, </a:t>
            </a:r>
            <a:r>
              <a:rPr lang="en-US" dirty="0" smtClean="0">
                <a:solidFill>
                  <a:schemeClr val="tx1"/>
                </a:solidFill>
              </a:rPr>
              <a:t/>
            </a:r>
            <a:br>
              <a:rPr lang="en-US" dirty="0" smtClean="0">
                <a:solidFill>
                  <a:schemeClr val="tx1"/>
                </a:solidFill>
              </a:rPr>
            </a:br>
            <a:r>
              <a:rPr lang="en-US" dirty="0" smtClean="0">
                <a:solidFill>
                  <a:schemeClr val="tx1"/>
                </a:solidFill>
              </a:rPr>
              <a:t>membership </a:t>
            </a:r>
            <a:r>
              <a:rPr lang="en-US" dirty="0">
                <a:solidFill>
                  <a:schemeClr val="tx1"/>
                </a:solidFill>
              </a:rPr>
              <a:t>and community)</a:t>
            </a:r>
            <a:endParaRPr lang="en-CA" dirty="0">
              <a:solidFill>
                <a:schemeClr val="tx1"/>
              </a:solidFill>
            </a:endParaRPr>
          </a:p>
          <a:p>
            <a:pPr>
              <a:buClrTx/>
              <a:buFont typeface="Arial" panose="020B0604020202020204" pitchFamily="34" charset="0"/>
              <a:buChar char="•"/>
            </a:pPr>
            <a:r>
              <a:rPr lang="en-US" dirty="0">
                <a:solidFill>
                  <a:schemeClr val="tx1"/>
                </a:solidFill>
              </a:rPr>
              <a:t>Participation </a:t>
            </a:r>
            <a:r>
              <a:rPr lang="en-US" dirty="0" smtClean="0">
                <a:solidFill>
                  <a:schemeClr val="tx1"/>
                </a:solidFill>
              </a:rPr>
              <a:t>in </a:t>
            </a:r>
            <a:r>
              <a:rPr lang="en-US" dirty="0">
                <a:solidFill>
                  <a:schemeClr val="tx1"/>
                </a:solidFill>
              </a:rPr>
              <a:t>decision-making </a:t>
            </a:r>
            <a:r>
              <a:rPr lang="en-US" dirty="0" smtClean="0">
                <a:solidFill>
                  <a:schemeClr val="tx1"/>
                </a:solidFill>
              </a:rPr>
              <a:t>and </a:t>
            </a:r>
            <a:r>
              <a:rPr lang="en-US" dirty="0">
                <a:solidFill>
                  <a:schemeClr val="tx1"/>
                </a:solidFill>
              </a:rPr>
              <a:t>Indigenous institutions</a:t>
            </a:r>
            <a:endParaRPr lang="en-CA" dirty="0">
              <a:solidFill>
                <a:schemeClr val="tx1"/>
              </a:solidFill>
            </a:endParaRPr>
          </a:p>
          <a:p>
            <a:pPr>
              <a:buClrTx/>
              <a:buFont typeface="Arial" panose="020B0604020202020204" pitchFamily="34" charset="0"/>
              <a:buChar char="•"/>
            </a:pPr>
            <a:r>
              <a:rPr lang="en-US" dirty="0">
                <a:solidFill>
                  <a:schemeClr val="tx1"/>
                </a:solidFill>
              </a:rPr>
              <a:t>Economic and social rights (including development and health</a:t>
            </a:r>
            <a:r>
              <a:rPr lang="en-US" dirty="0" smtClean="0">
                <a:solidFill>
                  <a:schemeClr val="tx1"/>
                </a:solidFill>
              </a:rPr>
              <a:t>)</a:t>
            </a:r>
          </a:p>
          <a:p>
            <a:pPr>
              <a:buClrTx/>
              <a:buFont typeface="Arial" panose="020B0604020202020204" pitchFamily="34" charset="0"/>
              <a:buChar char="•"/>
            </a:pPr>
            <a:r>
              <a:rPr lang="en-US" dirty="0">
                <a:solidFill>
                  <a:schemeClr val="tx1"/>
                </a:solidFill>
              </a:rPr>
              <a:t>Cultural, spiritual and language rights</a:t>
            </a:r>
            <a:endParaRPr lang="en-CA" dirty="0">
              <a:solidFill>
                <a:schemeClr val="tx1"/>
              </a:solidFill>
            </a:endParaRPr>
          </a:p>
          <a:p>
            <a:pPr>
              <a:buClrTx/>
              <a:buFont typeface="Arial" panose="020B0604020202020204" pitchFamily="34" charset="0"/>
              <a:buChar char="•"/>
            </a:pPr>
            <a:r>
              <a:rPr lang="en-US" smtClean="0">
                <a:solidFill>
                  <a:schemeClr val="tx1"/>
                </a:solidFill>
              </a:rPr>
              <a:t>Education, information and media</a:t>
            </a:r>
            <a:endParaRPr lang="en-CA" dirty="0" smtClean="0">
              <a:solidFill>
                <a:schemeClr val="tx1"/>
              </a:solidFill>
            </a:endParaRPr>
          </a:p>
          <a:p>
            <a:pPr>
              <a:buClrTx/>
              <a:buFont typeface="Arial" panose="020B0604020202020204" pitchFamily="34" charset="0"/>
              <a:buChar char="•"/>
            </a:pPr>
            <a:r>
              <a:rPr lang="en-US" dirty="0" smtClean="0">
                <a:solidFill>
                  <a:schemeClr val="tx1"/>
                </a:solidFill>
              </a:rPr>
              <a:t>Implementation and redress</a:t>
            </a:r>
            <a:endParaRPr lang="en-CA" dirty="0" smtClean="0">
              <a:solidFill>
                <a:schemeClr val="tx1"/>
              </a:solidFill>
            </a:endParaRPr>
          </a:p>
          <a:p>
            <a:pPr>
              <a:buClrTx/>
              <a:buFont typeface="Arial" panose="020B0604020202020204" pitchFamily="34" charset="0"/>
              <a:buChar char="•"/>
            </a:pPr>
            <a:r>
              <a:rPr lang="en-US" dirty="0" smtClean="0">
                <a:solidFill>
                  <a:schemeClr val="tx1"/>
                </a:solidFill>
              </a:rPr>
              <a:t>Other</a:t>
            </a:r>
            <a:endParaRPr lang="en-CA" dirty="0">
              <a:solidFill>
                <a:schemeClr val="tx1"/>
              </a:solidFill>
            </a:endParaRPr>
          </a:p>
          <a:p>
            <a:pPr>
              <a:buClrTx/>
              <a:buFont typeface="Arial" panose="020B0604020202020204" pitchFamily="34" charset="0"/>
              <a:buChar char="•"/>
            </a:pPr>
            <a:endParaRPr lang="en-CA" dirty="0">
              <a:solidFill>
                <a:schemeClr val="tx1"/>
              </a:solidFill>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20</a:t>
            </a:fld>
            <a:endParaRPr lang="en"/>
          </a:p>
        </p:txBody>
      </p:sp>
    </p:spTree>
    <p:extLst>
      <p:ext uri="{BB962C8B-B14F-4D97-AF65-F5344CB8AC3E}">
        <p14:creationId xmlns:p14="http://schemas.microsoft.com/office/powerpoint/2010/main" val="2882397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22493"/>
            <a:ext cx="9143999" cy="3421007"/>
          </a:xfrm>
          <a:prstGeom prst="rect">
            <a:avLst/>
          </a:prstGeom>
        </p:spPr>
      </p:pic>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solidFill>
                  <a:schemeClr val="bg1"/>
                </a:solidFill>
              </a:rPr>
              <a:t>21</a:t>
            </a:fld>
            <a:endParaRPr lang="en" dirty="0">
              <a:solidFill>
                <a:schemeClr val="bg1"/>
              </a:solidFill>
            </a:endParaRPr>
          </a:p>
        </p:txBody>
      </p:sp>
      <p:sp>
        <p:nvSpPr>
          <p:cNvPr id="8" name="TextBox 7"/>
          <p:cNvSpPr txBox="1"/>
          <p:nvPr/>
        </p:nvSpPr>
        <p:spPr>
          <a:xfrm>
            <a:off x="3641416" y="1343278"/>
            <a:ext cx="1329210" cy="523220"/>
          </a:xfrm>
          <a:prstGeom prst="rect">
            <a:avLst/>
          </a:prstGeom>
          <a:noFill/>
        </p:spPr>
        <p:txBody>
          <a:bodyPr wrap="none" rtlCol="0">
            <a:spAutoFit/>
          </a:bodyPr>
          <a:lstStyle/>
          <a:p>
            <a:r>
              <a:rPr lang="en-US" dirty="0" smtClean="0"/>
              <a:t>Have your say</a:t>
            </a:r>
          </a:p>
          <a:p>
            <a:r>
              <a:rPr lang="en-US" dirty="0" smtClean="0"/>
              <a:t>Icon and info</a:t>
            </a:r>
            <a:endParaRPr lang="en-CA"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9473" y="859596"/>
            <a:ext cx="2145051" cy="2145051"/>
          </a:xfrm>
          <a:prstGeom prst="rect">
            <a:avLst/>
          </a:prstGeom>
        </p:spPr>
      </p:pic>
      <p:sp>
        <p:nvSpPr>
          <p:cNvPr id="7" name="TextBox 6"/>
          <p:cNvSpPr txBox="1"/>
          <p:nvPr/>
        </p:nvSpPr>
        <p:spPr>
          <a:xfrm>
            <a:off x="1777430" y="3883632"/>
            <a:ext cx="5702157" cy="1015663"/>
          </a:xfrm>
          <a:prstGeom prst="rect">
            <a:avLst/>
          </a:prstGeom>
          <a:noFill/>
        </p:spPr>
        <p:txBody>
          <a:bodyPr wrap="square" rtlCol="0">
            <a:spAutoFit/>
          </a:bodyPr>
          <a:lstStyle/>
          <a:p>
            <a:pPr algn="ctr"/>
            <a:r>
              <a:rPr lang="en-CA" sz="2000" b="1" dirty="0">
                <a:solidFill>
                  <a:schemeClr val="bg1"/>
                </a:solidFill>
              </a:rPr>
              <a:t>For more information </a:t>
            </a:r>
            <a:r>
              <a:rPr lang="en-CA" sz="2000" b="1">
                <a:solidFill>
                  <a:schemeClr val="bg1"/>
                </a:solidFill>
              </a:rPr>
              <a:t>about </a:t>
            </a:r>
            <a:r>
              <a:rPr lang="en-CA" sz="2000" b="1" smtClean="0">
                <a:solidFill>
                  <a:schemeClr val="bg1"/>
                </a:solidFill>
              </a:rPr>
              <a:t/>
            </a:r>
            <a:br>
              <a:rPr lang="en-CA" sz="2000" b="1" smtClean="0">
                <a:solidFill>
                  <a:schemeClr val="bg1"/>
                </a:solidFill>
              </a:rPr>
            </a:br>
            <a:r>
              <a:rPr lang="en-CA" sz="2000" b="1" smtClean="0">
                <a:solidFill>
                  <a:schemeClr val="bg1"/>
                </a:solidFill>
              </a:rPr>
              <a:t>the </a:t>
            </a:r>
            <a:r>
              <a:rPr lang="en-CA" sz="2000" b="1" dirty="0">
                <a:solidFill>
                  <a:schemeClr val="bg1"/>
                </a:solidFill>
              </a:rPr>
              <a:t>Declaration and the Act, visit </a:t>
            </a:r>
          </a:p>
          <a:p>
            <a:pPr algn="ctr"/>
            <a:r>
              <a:rPr lang="en-CA" sz="2000" b="1" dirty="0">
                <a:solidFill>
                  <a:schemeClr val="bg1"/>
                </a:solidFill>
              </a:rPr>
              <a:t>Canada.ca/Declaration</a:t>
            </a:r>
          </a:p>
        </p:txBody>
      </p:sp>
    </p:spTree>
    <p:extLst>
      <p:ext uri="{BB962C8B-B14F-4D97-AF65-F5344CB8AC3E}">
        <p14:creationId xmlns:p14="http://schemas.microsoft.com/office/powerpoint/2010/main" val="3167505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Guiding Questions</a:t>
            </a:r>
            <a:endParaRPr lang="en-CA" dirty="0"/>
          </a:p>
        </p:txBody>
      </p:sp>
      <p:sp>
        <p:nvSpPr>
          <p:cNvPr id="3" name="Text Placeholder 2"/>
          <p:cNvSpPr>
            <a:spLocks noGrp="1"/>
          </p:cNvSpPr>
          <p:nvPr>
            <p:ph type="body" idx="1"/>
          </p:nvPr>
        </p:nvSpPr>
        <p:spPr/>
        <p:txBody>
          <a:bodyPr/>
          <a:lstStyle/>
          <a:p>
            <a:pPr marL="114300" indent="0">
              <a:buNone/>
            </a:pPr>
            <a:r>
              <a:rPr lang="en-US" dirty="0" smtClean="0">
                <a:solidFill>
                  <a:schemeClr val="tx1"/>
                </a:solidFill>
              </a:rPr>
              <a:t>The </a:t>
            </a:r>
            <a:r>
              <a:rPr lang="en-US" dirty="0">
                <a:solidFill>
                  <a:schemeClr val="tx1"/>
                </a:solidFill>
              </a:rPr>
              <a:t>questions are designed to act as a starting point for engagement sessions and discussions. They are not meant to restrict or limit discussions or input submitted. </a:t>
            </a:r>
          </a:p>
          <a:p>
            <a:pPr marL="114300" indent="0">
              <a:buNone/>
            </a:pPr>
            <a:endParaRPr lang="en-US" dirty="0">
              <a:solidFill>
                <a:schemeClr val="tx1"/>
              </a:solidFill>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1420445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4</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940395"/>
            <a:ext cx="5738092" cy="1015663"/>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sz="2000" b="1" dirty="0">
                <a:solidFill>
                  <a:schemeClr val="bg1"/>
                </a:solidFill>
                <a:latin typeface="Arial" panose="020B0604020202020204"/>
              </a:rPr>
              <a:t>Take “all measures necessary” </a:t>
            </a:r>
            <a:r>
              <a:rPr lang="en-US" sz="2000" b="1" dirty="0" smtClean="0">
                <a:solidFill>
                  <a:schemeClr val="bg1"/>
                </a:solidFill>
                <a:latin typeface="Arial" panose="020B0604020202020204"/>
              </a:rPr>
              <a:t/>
            </a:r>
            <a:br>
              <a:rPr lang="en-US" sz="2000" b="1" dirty="0" smtClean="0">
                <a:solidFill>
                  <a:schemeClr val="bg1"/>
                </a:solidFill>
                <a:latin typeface="Arial" panose="020B0604020202020204"/>
              </a:rPr>
            </a:br>
            <a:r>
              <a:rPr lang="en-US" sz="2000" b="1" dirty="0" smtClean="0">
                <a:solidFill>
                  <a:schemeClr val="bg1"/>
                </a:solidFill>
                <a:latin typeface="Arial" panose="020B0604020202020204"/>
              </a:rPr>
              <a:t>to ensure </a:t>
            </a:r>
            <a:r>
              <a:rPr lang="en-US" sz="2000" b="1" dirty="0">
                <a:solidFill>
                  <a:schemeClr val="bg1"/>
                </a:solidFill>
                <a:latin typeface="Arial" panose="020B0604020202020204"/>
              </a:rPr>
              <a:t>consistency of federal laws </a:t>
            </a:r>
            <a:r>
              <a:rPr lang="en-US" sz="2000" b="1" dirty="0" smtClean="0">
                <a:solidFill>
                  <a:schemeClr val="bg1"/>
                </a:solidFill>
                <a:latin typeface="Arial" panose="020B0604020202020204"/>
              </a:rPr>
              <a:t/>
            </a:r>
            <a:br>
              <a:rPr lang="en-US" sz="2000" b="1" dirty="0" smtClean="0">
                <a:solidFill>
                  <a:schemeClr val="bg1"/>
                </a:solidFill>
                <a:latin typeface="Arial" panose="020B0604020202020204"/>
              </a:rPr>
            </a:br>
            <a:r>
              <a:rPr lang="en-US" sz="2000" b="1" dirty="0" smtClean="0">
                <a:solidFill>
                  <a:schemeClr val="bg1"/>
                </a:solidFill>
                <a:latin typeface="Arial" panose="020B0604020202020204"/>
              </a:rPr>
              <a:t>with the</a:t>
            </a:r>
            <a:r>
              <a:rPr lang="en-US" sz="2000" b="1" dirty="0" smtClean="0">
                <a:solidFill>
                  <a:srgbClr val="00B050"/>
                </a:solidFill>
                <a:latin typeface="Arial" panose="020B0604020202020204"/>
              </a:rPr>
              <a:t> </a:t>
            </a:r>
            <a:r>
              <a:rPr lang="en-US" sz="2000" b="1" dirty="0" smtClean="0">
                <a:solidFill>
                  <a:schemeClr val="bg1"/>
                </a:solidFill>
                <a:latin typeface="Arial" panose="020B0604020202020204"/>
              </a:rPr>
              <a:t>Declaration</a:t>
            </a:r>
            <a:endParaRPr lang="en-US" sz="2000" b="1" dirty="0">
              <a:solidFill>
                <a:schemeClr val="bg1"/>
              </a:solidFill>
              <a:latin typeface="Calibri"/>
              <a:cs typeface="Calibri" pitchFamily="34" charset="0"/>
            </a:endParaRP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5</a:t>
            </a:r>
          </a:p>
        </p:txBody>
      </p:sp>
      <p:sp>
        <p:nvSpPr>
          <p:cNvPr id="2" name="TextBox 1"/>
          <p:cNvSpPr txBox="1"/>
          <p:nvPr/>
        </p:nvSpPr>
        <p:spPr>
          <a:xfrm>
            <a:off x="553673" y="2210842"/>
            <a:ext cx="8512080" cy="2462213"/>
          </a:xfrm>
          <a:prstGeom prst="rect">
            <a:avLst/>
          </a:prstGeom>
          <a:noFill/>
        </p:spPr>
        <p:txBody>
          <a:bodyPr wrap="square" rtlCol="0">
            <a:spAutoFit/>
          </a:bodyPr>
          <a:lstStyle/>
          <a:p>
            <a:pPr marL="285750" indent="-285750">
              <a:buClr>
                <a:srgbClr val="686867"/>
              </a:buClr>
              <a:buFont typeface="Arial" panose="020B0604020202020204" pitchFamily="34" charset="0"/>
              <a:buChar char="•"/>
            </a:pPr>
            <a:r>
              <a:rPr lang="en-US" sz="2200" dirty="0" smtClean="0">
                <a:solidFill>
                  <a:schemeClr val="tx1"/>
                </a:solidFill>
              </a:rPr>
              <a:t>In what ways can </a:t>
            </a:r>
            <a:r>
              <a:rPr lang="en-US" sz="2200" dirty="0">
                <a:solidFill>
                  <a:schemeClr val="tx1"/>
                </a:solidFill>
              </a:rPr>
              <a:t>the Government of Canada ensure that federal laws are consistent with the </a:t>
            </a:r>
            <a:r>
              <a:rPr lang="en-US" sz="2200" dirty="0" smtClean="0">
                <a:solidFill>
                  <a:schemeClr val="tx1"/>
                </a:solidFill>
              </a:rPr>
              <a:t>Declaration?</a:t>
            </a:r>
          </a:p>
          <a:p>
            <a:pPr marL="285750" indent="-285750">
              <a:buClr>
                <a:srgbClr val="686867"/>
              </a:buClr>
              <a:buFont typeface="Arial" panose="020B0604020202020204" pitchFamily="34" charset="0"/>
              <a:buChar char="•"/>
            </a:pPr>
            <a:endParaRPr lang="en-US" sz="2200" dirty="0" smtClean="0">
              <a:solidFill>
                <a:schemeClr val="tx1"/>
              </a:solidFill>
            </a:endParaRPr>
          </a:p>
          <a:p>
            <a:pPr marL="285750" indent="-285750">
              <a:buClr>
                <a:srgbClr val="686867"/>
              </a:buClr>
              <a:buFont typeface="Arial" panose="020B0604020202020204" pitchFamily="34" charset="0"/>
              <a:buChar char="•"/>
            </a:pPr>
            <a:r>
              <a:rPr lang="en-US" sz="2200" dirty="0">
                <a:solidFill>
                  <a:schemeClr val="tx1"/>
                </a:solidFill>
              </a:rPr>
              <a:t>Are there federal laws that you, or the organization </a:t>
            </a:r>
            <a:r>
              <a:rPr lang="en-US" sz="2200" dirty="0" smtClean="0">
                <a:solidFill>
                  <a:schemeClr val="tx1"/>
                </a:solidFill>
              </a:rPr>
              <a:t/>
            </a:r>
            <a:br>
              <a:rPr lang="en-US" sz="2200" dirty="0" smtClean="0">
                <a:solidFill>
                  <a:schemeClr val="tx1"/>
                </a:solidFill>
              </a:rPr>
            </a:br>
            <a:r>
              <a:rPr lang="en-US" sz="2200" dirty="0" smtClean="0">
                <a:solidFill>
                  <a:schemeClr val="tx1"/>
                </a:solidFill>
              </a:rPr>
              <a:t>you </a:t>
            </a:r>
            <a:r>
              <a:rPr lang="en-US" sz="2200" dirty="0">
                <a:solidFill>
                  <a:schemeClr val="tx1"/>
                </a:solidFill>
              </a:rPr>
              <a:t>represent, would prioritize to ensure consistency </a:t>
            </a:r>
            <a:r>
              <a:rPr lang="en-US" sz="2200" dirty="0" smtClean="0">
                <a:solidFill>
                  <a:schemeClr val="tx1"/>
                </a:solidFill>
              </a:rPr>
              <a:t/>
            </a:r>
            <a:br>
              <a:rPr lang="en-US" sz="2200" dirty="0" smtClean="0">
                <a:solidFill>
                  <a:schemeClr val="tx1"/>
                </a:solidFill>
              </a:rPr>
            </a:br>
            <a:r>
              <a:rPr lang="en-US" sz="2200" dirty="0" smtClean="0">
                <a:solidFill>
                  <a:schemeClr val="tx1"/>
                </a:solidFill>
              </a:rPr>
              <a:t>with the Declaration? If yes, which one(s)?</a:t>
            </a:r>
          </a:p>
          <a:p>
            <a:pPr marL="285750" indent="-285750">
              <a:buClr>
                <a:srgbClr val="686867"/>
              </a:buClr>
              <a:buFont typeface="Arial" panose="020B0604020202020204" pitchFamily="34" charset="0"/>
              <a:buChar char="•"/>
            </a:pPr>
            <a:endParaRPr lang="en-US" sz="2200" dirty="0" smtClean="0">
              <a:solidFill>
                <a:schemeClr val="tx1"/>
              </a:solidFill>
            </a:endParaRPr>
          </a:p>
        </p:txBody>
      </p:sp>
    </p:spTree>
    <p:extLst>
      <p:ext uri="{BB962C8B-B14F-4D97-AF65-F5344CB8AC3E}">
        <p14:creationId xmlns:p14="http://schemas.microsoft.com/office/powerpoint/2010/main" val="33597395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5</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940395"/>
            <a:ext cx="5738092" cy="1015663"/>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sz="2000" b="1" dirty="0">
                <a:solidFill>
                  <a:schemeClr val="bg1"/>
                </a:solidFill>
                <a:latin typeface="Arial" panose="020B0604020202020204"/>
              </a:rPr>
              <a:t>Take “all measures necessary” </a:t>
            </a:r>
            <a:r>
              <a:rPr lang="en-US" sz="2000" b="1" dirty="0" smtClean="0">
                <a:solidFill>
                  <a:schemeClr val="bg1"/>
                </a:solidFill>
                <a:latin typeface="Arial" panose="020B0604020202020204"/>
              </a:rPr>
              <a:t/>
            </a:r>
            <a:br>
              <a:rPr lang="en-US" sz="2000" b="1" dirty="0" smtClean="0">
                <a:solidFill>
                  <a:schemeClr val="bg1"/>
                </a:solidFill>
                <a:latin typeface="Arial" panose="020B0604020202020204"/>
              </a:rPr>
            </a:br>
            <a:r>
              <a:rPr lang="en-US" sz="2000" b="1" dirty="0" smtClean="0">
                <a:solidFill>
                  <a:schemeClr val="bg1"/>
                </a:solidFill>
                <a:latin typeface="Arial" panose="020B0604020202020204"/>
              </a:rPr>
              <a:t>to ensure </a:t>
            </a:r>
            <a:r>
              <a:rPr lang="en-US" sz="2000" b="1" dirty="0">
                <a:solidFill>
                  <a:schemeClr val="bg1"/>
                </a:solidFill>
                <a:latin typeface="Arial" panose="020B0604020202020204"/>
              </a:rPr>
              <a:t>consistency of federal laws </a:t>
            </a:r>
            <a:r>
              <a:rPr lang="en-US" sz="2000" b="1" dirty="0" smtClean="0">
                <a:solidFill>
                  <a:schemeClr val="bg1"/>
                </a:solidFill>
                <a:latin typeface="Arial" panose="020B0604020202020204"/>
              </a:rPr>
              <a:t/>
            </a:r>
            <a:br>
              <a:rPr lang="en-US" sz="2000" b="1" dirty="0" smtClean="0">
                <a:solidFill>
                  <a:schemeClr val="bg1"/>
                </a:solidFill>
                <a:latin typeface="Arial" panose="020B0604020202020204"/>
              </a:rPr>
            </a:br>
            <a:r>
              <a:rPr lang="en-US" sz="2000" b="1" dirty="0" smtClean="0">
                <a:solidFill>
                  <a:schemeClr val="bg1"/>
                </a:solidFill>
                <a:latin typeface="Arial" panose="020B0604020202020204"/>
              </a:rPr>
              <a:t>with the</a:t>
            </a:r>
            <a:r>
              <a:rPr lang="en-US" sz="2000" b="1" dirty="0" smtClean="0">
                <a:solidFill>
                  <a:srgbClr val="00B050"/>
                </a:solidFill>
                <a:latin typeface="Arial" panose="020B0604020202020204"/>
              </a:rPr>
              <a:t> </a:t>
            </a:r>
            <a:r>
              <a:rPr lang="en-US" sz="2000" b="1" dirty="0" smtClean="0">
                <a:solidFill>
                  <a:schemeClr val="bg1"/>
                </a:solidFill>
                <a:latin typeface="Arial" panose="020B0604020202020204"/>
              </a:rPr>
              <a:t>Declaration</a:t>
            </a:r>
            <a:endParaRPr lang="en-US" sz="2000" b="1" dirty="0">
              <a:solidFill>
                <a:schemeClr val="bg1"/>
              </a:solidFill>
              <a:latin typeface="Calibri"/>
              <a:cs typeface="Calibri" pitchFamily="34" charset="0"/>
            </a:endParaRP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5</a:t>
            </a:r>
          </a:p>
        </p:txBody>
      </p:sp>
      <p:sp>
        <p:nvSpPr>
          <p:cNvPr id="2" name="TextBox 1"/>
          <p:cNvSpPr txBox="1"/>
          <p:nvPr/>
        </p:nvSpPr>
        <p:spPr>
          <a:xfrm>
            <a:off x="553673" y="2210842"/>
            <a:ext cx="8512080" cy="1785104"/>
          </a:xfrm>
          <a:prstGeom prst="rect">
            <a:avLst/>
          </a:prstGeom>
          <a:noFill/>
        </p:spPr>
        <p:txBody>
          <a:bodyPr wrap="square" rtlCol="0">
            <a:spAutoFit/>
          </a:bodyPr>
          <a:lstStyle/>
          <a:p>
            <a:pPr marL="285750" indent="-285750">
              <a:buClr>
                <a:srgbClr val="686867"/>
              </a:buClr>
              <a:buFont typeface="Arial" panose="020B0604020202020204" pitchFamily="34" charset="0"/>
              <a:buChar char="•"/>
            </a:pPr>
            <a:r>
              <a:rPr lang="en-US" sz="2200" dirty="0">
                <a:solidFill>
                  <a:schemeClr val="tx1"/>
                </a:solidFill>
              </a:rPr>
              <a:t>What next steps could be taken to help ensure existing or new federal laws are consistent with the Declaration? This could include legal or policy tools, training material, guidance documents, reports, </a:t>
            </a:r>
            <a:r>
              <a:rPr lang="en-US" sz="2200" dirty="0" smtClean="0">
                <a:solidFill>
                  <a:schemeClr val="tx1"/>
                </a:solidFill>
              </a:rPr>
              <a:t>analyses, </a:t>
            </a:r>
            <a:r>
              <a:rPr lang="en-US" sz="2200" dirty="0">
                <a:solidFill>
                  <a:schemeClr val="tx1"/>
                </a:solidFill>
              </a:rPr>
              <a:t>or other mechanisms.</a:t>
            </a:r>
          </a:p>
          <a:p>
            <a:pPr marL="285750" indent="-285750">
              <a:buClr>
                <a:srgbClr val="686867"/>
              </a:buClr>
              <a:buFont typeface="Arial" panose="020B0604020202020204" pitchFamily="34" charset="0"/>
              <a:buChar char="•"/>
            </a:pPr>
            <a:endParaRPr lang="en-US" sz="2200" dirty="0">
              <a:solidFill>
                <a:schemeClr val="tx1"/>
              </a:solidFill>
            </a:endParaRPr>
          </a:p>
        </p:txBody>
      </p:sp>
    </p:spTree>
    <p:extLst>
      <p:ext uri="{BB962C8B-B14F-4D97-AF65-F5344CB8AC3E}">
        <p14:creationId xmlns:p14="http://schemas.microsoft.com/office/powerpoint/2010/main" val="9126227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6</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940395"/>
            <a:ext cx="5738092" cy="1015663"/>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sz="2000" b="1" dirty="0">
                <a:solidFill>
                  <a:schemeClr val="bg1"/>
                </a:solidFill>
                <a:latin typeface="Arial" panose="020B0604020202020204"/>
              </a:rPr>
              <a:t>Take “all measures necessary” </a:t>
            </a:r>
            <a:r>
              <a:rPr lang="en-US" sz="2000" b="1" dirty="0" smtClean="0">
                <a:solidFill>
                  <a:schemeClr val="bg1"/>
                </a:solidFill>
                <a:latin typeface="Arial" panose="020B0604020202020204"/>
              </a:rPr>
              <a:t/>
            </a:r>
            <a:br>
              <a:rPr lang="en-US" sz="2000" b="1" dirty="0" smtClean="0">
                <a:solidFill>
                  <a:schemeClr val="bg1"/>
                </a:solidFill>
                <a:latin typeface="Arial" panose="020B0604020202020204"/>
              </a:rPr>
            </a:br>
            <a:r>
              <a:rPr lang="en-US" sz="2000" b="1" dirty="0" smtClean="0">
                <a:solidFill>
                  <a:schemeClr val="bg1"/>
                </a:solidFill>
                <a:latin typeface="Arial" panose="020B0604020202020204"/>
              </a:rPr>
              <a:t>to ensure </a:t>
            </a:r>
            <a:r>
              <a:rPr lang="en-US" sz="2000" b="1" dirty="0">
                <a:solidFill>
                  <a:schemeClr val="bg1"/>
                </a:solidFill>
                <a:latin typeface="Arial" panose="020B0604020202020204"/>
              </a:rPr>
              <a:t>consistency of federal laws </a:t>
            </a:r>
            <a:r>
              <a:rPr lang="en-US" sz="2000" b="1" dirty="0" smtClean="0">
                <a:solidFill>
                  <a:schemeClr val="bg1"/>
                </a:solidFill>
                <a:latin typeface="Arial" panose="020B0604020202020204"/>
              </a:rPr>
              <a:t/>
            </a:r>
            <a:br>
              <a:rPr lang="en-US" sz="2000" b="1" dirty="0" smtClean="0">
                <a:solidFill>
                  <a:schemeClr val="bg1"/>
                </a:solidFill>
                <a:latin typeface="Arial" panose="020B0604020202020204"/>
              </a:rPr>
            </a:br>
            <a:r>
              <a:rPr lang="en-US" sz="2000" b="1" dirty="0" smtClean="0">
                <a:solidFill>
                  <a:schemeClr val="bg1"/>
                </a:solidFill>
                <a:latin typeface="Arial" panose="020B0604020202020204"/>
              </a:rPr>
              <a:t>with the</a:t>
            </a:r>
            <a:r>
              <a:rPr lang="en-US" sz="2000" b="1" dirty="0" smtClean="0">
                <a:solidFill>
                  <a:srgbClr val="00B050"/>
                </a:solidFill>
                <a:latin typeface="Arial" panose="020B0604020202020204"/>
              </a:rPr>
              <a:t> </a:t>
            </a:r>
            <a:r>
              <a:rPr lang="en-US" sz="2000" b="1" dirty="0" smtClean="0">
                <a:solidFill>
                  <a:schemeClr val="bg1"/>
                </a:solidFill>
                <a:latin typeface="Arial" panose="020B0604020202020204"/>
              </a:rPr>
              <a:t>Declaration</a:t>
            </a:r>
            <a:endParaRPr lang="en-US" sz="2000" b="1" dirty="0">
              <a:solidFill>
                <a:schemeClr val="bg1"/>
              </a:solidFill>
              <a:latin typeface="Calibri"/>
              <a:cs typeface="Calibri" pitchFamily="34" charset="0"/>
            </a:endParaRP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5</a:t>
            </a:r>
          </a:p>
        </p:txBody>
      </p:sp>
      <p:sp>
        <p:nvSpPr>
          <p:cNvPr id="2" name="TextBox 1"/>
          <p:cNvSpPr txBox="1"/>
          <p:nvPr/>
        </p:nvSpPr>
        <p:spPr>
          <a:xfrm>
            <a:off x="553673" y="2210842"/>
            <a:ext cx="8512080" cy="2123658"/>
          </a:xfrm>
          <a:prstGeom prst="rect">
            <a:avLst/>
          </a:prstGeom>
          <a:noFill/>
        </p:spPr>
        <p:txBody>
          <a:bodyPr wrap="square" rtlCol="0">
            <a:spAutoFit/>
          </a:bodyPr>
          <a:lstStyle/>
          <a:p>
            <a:pPr marL="285750" indent="-285750">
              <a:buClr>
                <a:srgbClr val="686867"/>
              </a:buClr>
              <a:buFont typeface="Arial" panose="020B0604020202020204" pitchFamily="34" charset="0"/>
              <a:buChar char="•"/>
            </a:pPr>
            <a:r>
              <a:rPr lang="en-US" sz="2200" dirty="0">
                <a:solidFill>
                  <a:schemeClr val="tx1"/>
                </a:solidFill>
              </a:rPr>
              <a:t>There have been recommendations that the federal Interpretation Act be amended to include a </a:t>
            </a:r>
            <a:r>
              <a:rPr lang="en-US" sz="2200" dirty="0" smtClean="0">
                <a:solidFill>
                  <a:schemeClr val="tx1"/>
                </a:solidFill>
              </a:rPr>
              <a:t/>
            </a:r>
            <a:br>
              <a:rPr lang="en-US" sz="2200" dirty="0" smtClean="0">
                <a:solidFill>
                  <a:schemeClr val="tx1"/>
                </a:solidFill>
              </a:rPr>
            </a:br>
            <a:r>
              <a:rPr lang="en-US" sz="2200" dirty="0" smtClean="0">
                <a:solidFill>
                  <a:schemeClr val="tx1"/>
                </a:solidFill>
              </a:rPr>
              <a:t>non-derogation </a:t>
            </a:r>
            <a:r>
              <a:rPr lang="en-US" sz="2200" dirty="0" smtClean="0">
                <a:solidFill>
                  <a:schemeClr val="tx1"/>
                </a:solidFill>
              </a:rPr>
              <a:t>clause </a:t>
            </a:r>
            <a:r>
              <a:rPr lang="en-US" sz="2200" dirty="0">
                <a:solidFill>
                  <a:schemeClr val="tx1"/>
                </a:solidFill>
              </a:rPr>
              <a:t>to </a:t>
            </a:r>
            <a:r>
              <a:rPr lang="en-US" sz="2200" dirty="0" smtClean="0">
                <a:solidFill>
                  <a:schemeClr val="tx1"/>
                </a:solidFill>
              </a:rPr>
              <a:t>uphold </a:t>
            </a:r>
            <a:r>
              <a:rPr lang="en-US" sz="2200" dirty="0" smtClean="0">
                <a:solidFill>
                  <a:schemeClr val="tx1"/>
                </a:solidFill>
              </a:rPr>
              <a:t/>
            </a:r>
            <a:br>
              <a:rPr lang="en-US" sz="2200" dirty="0" smtClean="0">
                <a:solidFill>
                  <a:schemeClr val="tx1"/>
                </a:solidFill>
              </a:rPr>
            </a:br>
            <a:r>
              <a:rPr lang="en-US" sz="2200" dirty="0" smtClean="0">
                <a:solidFill>
                  <a:schemeClr val="tx1"/>
                </a:solidFill>
              </a:rPr>
              <a:t>section </a:t>
            </a:r>
            <a:r>
              <a:rPr lang="en-US" sz="2200" dirty="0">
                <a:solidFill>
                  <a:schemeClr val="tx1"/>
                </a:solidFill>
              </a:rPr>
              <a:t>35 of the Constitution Act, 1982. </a:t>
            </a:r>
            <a:r>
              <a:rPr lang="en-US" sz="2200" dirty="0" smtClean="0">
                <a:solidFill>
                  <a:schemeClr val="tx1"/>
                </a:solidFill>
              </a:rPr>
              <a:t/>
            </a:r>
            <a:br>
              <a:rPr lang="en-US" sz="2200" dirty="0" smtClean="0">
                <a:solidFill>
                  <a:schemeClr val="tx1"/>
                </a:solidFill>
              </a:rPr>
            </a:br>
            <a:r>
              <a:rPr lang="en-US" sz="2200" dirty="0" smtClean="0">
                <a:solidFill>
                  <a:schemeClr val="tx1"/>
                </a:solidFill>
              </a:rPr>
              <a:t>Do </a:t>
            </a:r>
            <a:r>
              <a:rPr lang="en-US" sz="2200" dirty="0">
                <a:solidFill>
                  <a:schemeClr val="tx1"/>
                </a:solidFill>
              </a:rPr>
              <a:t>you have any comments or input to provide on this idea?</a:t>
            </a:r>
          </a:p>
          <a:p>
            <a:pPr marL="285750" indent="-285750">
              <a:buClr>
                <a:srgbClr val="686867"/>
              </a:buClr>
              <a:buFont typeface="Arial" panose="020B0604020202020204" pitchFamily="34" charset="0"/>
              <a:buChar char="•"/>
            </a:pPr>
            <a:endParaRPr lang="en-US" sz="2200" dirty="0">
              <a:solidFill>
                <a:schemeClr val="tx1"/>
              </a:solidFill>
            </a:endParaRPr>
          </a:p>
        </p:txBody>
      </p:sp>
    </p:spTree>
    <p:extLst>
      <p:ext uri="{BB962C8B-B14F-4D97-AF65-F5344CB8AC3E}">
        <p14:creationId xmlns:p14="http://schemas.microsoft.com/office/powerpoint/2010/main" val="39236974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7</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940395"/>
            <a:ext cx="5738092" cy="1015663"/>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a:pPr>
            <a:r>
              <a:rPr lang="en-US" sz="2000" b="1" dirty="0">
                <a:solidFill>
                  <a:schemeClr val="bg1"/>
                </a:solidFill>
                <a:latin typeface="Arial" panose="020B0604020202020204"/>
              </a:rPr>
              <a:t>Take “all measures necessary” </a:t>
            </a:r>
            <a:r>
              <a:rPr lang="en-US" sz="2000" b="1" dirty="0" smtClean="0">
                <a:solidFill>
                  <a:schemeClr val="bg1"/>
                </a:solidFill>
                <a:latin typeface="Arial" panose="020B0604020202020204"/>
              </a:rPr>
              <a:t/>
            </a:r>
            <a:br>
              <a:rPr lang="en-US" sz="2000" b="1" dirty="0" smtClean="0">
                <a:solidFill>
                  <a:schemeClr val="bg1"/>
                </a:solidFill>
                <a:latin typeface="Arial" panose="020B0604020202020204"/>
              </a:rPr>
            </a:br>
            <a:r>
              <a:rPr lang="en-US" sz="2000" b="1" dirty="0" smtClean="0">
                <a:solidFill>
                  <a:schemeClr val="bg1"/>
                </a:solidFill>
                <a:latin typeface="Arial" panose="020B0604020202020204"/>
              </a:rPr>
              <a:t>to ensure </a:t>
            </a:r>
            <a:r>
              <a:rPr lang="en-US" sz="2000" b="1" dirty="0">
                <a:solidFill>
                  <a:schemeClr val="bg1"/>
                </a:solidFill>
                <a:latin typeface="Arial" panose="020B0604020202020204"/>
              </a:rPr>
              <a:t>consistency of federal laws </a:t>
            </a:r>
            <a:r>
              <a:rPr lang="en-US" sz="2000" b="1" dirty="0" smtClean="0">
                <a:solidFill>
                  <a:schemeClr val="bg1"/>
                </a:solidFill>
                <a:latin typeface="Arial" panose="020B0604020202020204"/>
              </a:rPr>
              <a:t/>
            </a:r>
            <a:br>
              <a:rPr lang="en-US" sz="2000" b="1" dirty="0" smtClean="0">
                <a:solidFill>
                  <a:schemeClr val="bg1"/>
                </a:solidFill>
                <a:latin typeface="Arial" panose="020B0604020202020204"/>
              </a:rPr>
            </a:br>
            <a:r>
              <a:rPr lang="en-US" sz="2000" b="1" dirty="0" smtClean="0">
                <a:solidFill>
                  <a:schemeClr val="bg1"/>
                </a:solidFill>
                <a:latin typeface="Arial" panose="020B0604020202020204"/>
              </a:rPr>
              <a:t>with the</a:t>
            </a:r>
            <a:r>
              <a:rPr lang="en-US" sz="2000" b="1" dirty="0" smtClean="0">
                <a:solidFill>
                  <a:srgbClr val="00B050"/>
                </a:solidFill>
                <a:latin typeface="Arial" panose="020B0604020202020204"/>
              </a:rPr>
              <a:t> </a:t>
            </a:r>
            <a:r>
              <a:rPr lang="en-US" sz="2000" b="1" dirty="0" smtClean="0">
                <a:solidFill>
                  <a:schemeClr val="bg1"/>
                </a:solidFill>
                <a:latin typeface="Arial" panose="020B0604020202020204"/>
              </a:rPr>
              <a:t>Declaration</a:t>
            </a:r>
            <a:endParaRPr lang="en-US" sz="2000" b="1" dirty="0">
              <a:solidFill>
                <a:schemeClr val="bg1"/>
              </a:solidFill>
              <a:latin typeface="Calibri"/>
              <a:cs typeface="Calibri" pitchFamily="34" charset="0"/>
            </a:endParaRP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5</a:t>
            </a:r>
          </a:p>
        </p:txBody>
      </p:sp>
      <p:sp>
        <p:nvSpPr>
          <p:cNvPr id="2" name="TextBox 1"/>
          <p:cNvSpPr txBox="1"/>
          <p:nvPr/>
        </p:nvSpPr>
        <p:spPr>
          <a:xfrm>
            <a:off x="553673" y="2210842"/>
            <a:ext cx="8512080" cy="1107996"/>
          </a:xfrm>
          <a:prstGeom prst="rect">
            <a:avLst/>
          </a:prstGeom>
          <a:noFill/>
        </p:spPr>
        <p:txBody>
          <a:bodyPr wrap="square" rtlCol="0">
            <a:spAutoFit/>
          </a:bodyPr>
          <a:lstStyle/>
          <a:p>
            <a:pPr marL="285750" indent="-285750">
              <a:buClr>
                <a:srgbClr val="686867"/>
              </a:buClr>
              <a:buFont typeface="Arial" panose="020B0604020202020204" pitchFamily="34" charset="0"/>
              <a:buChar char="•"/>
            </a:pPr>
            <a:r>
              <a:rPr lang="en-US" sz="2200" dirty="0">
                <a:solidFill>
                  <a:schemeClr val="tx1"/>
                </a:solidFill>
              </a:rPr>
              <a:t>Do you have any other suggestions, views or concerns that you would like to share on the actions required to ensure federal laws are consistent with the Declaration?</a:t>
            </a:r>
            <a:endParaRPr lang="en-CA" sz="2200" dirty="0">
              <a:solidFill>
                <a:schemeClr val="tx1"/>
              </a:solidFill>
            </a:endParaRPr>
          </a:p>
        </p:txBody>
      </p:sp>
    </p:spTree>
    <p:extLst>
      <p:ext uri="{BB962C8B-B14F-4D97-AF65-F5344CB8AC3E}">
        <p14:creationId xmlns:p14="http://schemas.microsoft.com/office/powerpoint/2010/main" val="262470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8</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bg1"/>
                </a:solidFill>
              </a:rPr>
              <a:t>Develop an action plan within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two </a:t>
            </a:r>
            <a:r>
              <a:rPr lang="en-US" sz="2000" b="1" dirty="0">
                <a:solidFill>
                  <a:schemeClr val="bg1"/>
                </a:solidFill>
              </a:rPr>
              <a:t>years of Royal Assent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a:t>
            </a:r>
            <a:r>
              <a:rPr lang="en-US" sz="3000" b="1" dirty="0" smtClean="0">
                <a:solidFill>
                  <a:prstClr val="white"/>
                </a:solidFill>
                <a:latin typeface="Arial" panose="020B0604020202020204" pitchFamily="34" charset="0"/>
                <a:cs typeface="Arial" panose="020B0604020202020204" pitchFamily="34" charset="0"/>
              </a:rPr>
              <a:t>6</a:t>
            </a:r>
            <a:endParaRPr lang="en-US" sz="3000" b="1" dirty="0">
              <a:solidFill>
                <a:prstClr val="white"/>
              </a:solidFill>
              <a:latin typeface="Arial" panose="020B0604020202020204" pitchFamily="34" charset="0"/>
              <a:cs typeface="Arial" panose="020B0604020202020204" pitchFamily="34" charset="0"/>
            </a:endParaRPr>
          </a:p>
        </p:txBody>
      </p:sp>
      <p:sp>
        <p:nvSpPr>
          <p:cNvPr id="2" name="TextBox 1"/>
          <p:cNvSpPr txBox="1"/>
          <p:nvPr/>
        </p:nvSpPr>
        <p:spPr>
          <a:xfrm>
            <a:off x="553673" y="2210842"/>
            <a:ext cx="8512080" cy="2200602"/>
          </a:xfrm>
          <a:prstGeom prst="rect">
            <a:avLst/>
          </a:prstGeom>
          <a:noFill/>
        </p:spPr>
        <p:txBody>
          <a:bodyPr wrap="square" rtlCol="0">
            <a:spAutoFit/>
          </a:bodyPr>
          <a:lstStyle/>
          <a:p>
            <a:pPr marL="457200" indent="-457200">
              <a:spcAft>
                <a:spcPts val="300"/>
              </a:spcAft>
              <a:buClr>
                <a:srgbClr val="686867"/>
              </a:buClr>
              <a:buFont typeface="Arial" panose="020B0604020202020204" pitchFamily="34" charset="0"/>
              <a:buChar char="•"/>
            </a:pPr>
            <a:r>
              <a:rPr lang="en-US" sz="2200" dirty="0">
                <a:solidFill>
                  <a:schemeClr val="tx1"/>
                </a:solidFill>
              </a:rPr>
              <a:t>The Act requires that the action plan include </a:t>
            </a:r>
            <a:r>
              <a:rPr lang="en-US" sz="2200" dirty="0" smtClean="0">
                <a:solidFill>
                  <a:schemeClr val="tx1"/>
                </a:solidFill>
              </a:rPr>
              <a:t>measures to:</a:t>
            </a:r>
            <a:endParaRPr lang="en-CA" sz="2200" dirty="0">
              <a:solidFill>
                <a:schemeClr val="tx1"/>
              </a:solidFill>
            </a:endParaRPr>
          </a:p>
          <a:p>
            <a:pPr>
              <a:spcAft>
                <a:spcPts val="300"/>
              </a:spcAft>
              <a:buClr>
                <a:srgbClr val="686867"/>
              </a:buClr>
            </a:pPr>
            <a:endParaRPr lang="en-CA" sz="2200" dirty="0">
              <a:solidFill>
                <a:schemeClr val="tx1"/>
              </a:solidFill>
            </a:endParaRPr>
          </a:p>
          <a:p>
            <a:pPr marL="457200" indent="-457200">
              <a:spcAft>
                <a:spcPts val="300"/>
              </a:spcAft>
              <a:buClr>
                <a:srgbClr val="686867"/>
              </a:buClr>
              <a:buFont typeface="Arial" panose="020B0604020202020204" pitchFamily="34" charset="0"/>
              <a:buChar char="•"/>
            </a:pPr>
            <a:r>
              <a:rPr lang="en-US" sz="2200" dirty="0">
                <a:solidFill>
                  <a:schemeClr val="tx1"/>
                </a:solidFill>
              </a:rPr>
              <a:t>A</a:t>
            </a:r>
            <a:r>
              <a:rPr lang="en-US" sz="2200" dirty="0" smtClean="0">
                <a:solidFill>
                  <a:schemeClr val="tx1"/>
                </a:solidFill>
              </a:rPr>
              <a:t>ddress </a:t>
            </a:r>
            <a:r>
              <a:rPr lang="en-US" sz="2200" dirty="0">
                <a:solidFill>
                  <a:schemeClr val="tx1"/>
                </a:solidFill>
              </a:rPr>
              <a:t>injustices, combat prejudice and eliminate all forms of violence, racism and discrimination, including systemic racism and discrimination, against Indigenous peoples and Indigenous elders, </a:t>
            </a:r>
            <a:r>
              <a:rPr lang="en-US" sz="2200" dirty="0" smtClean="0">
                <a:solidFill>
                  <a:schemeClr val="tx1"/>
                </a:solidFill>
              </a:rPr>
              <a:t>…</a:t>
            </a:r>
            <a:endParaRPr lang="en-CA" sz="2200" dirty="0">
              <a:solidFill>
                <a:schemeClr val="tx1"/>
              </a:solidFill>
            </a:endParaRPr>
          </a:p>
        </p:txBody>
      </p:sp>
    </p:spTree>
    <p:extLst>
      <p:ext uri="{BB962C8B-B14F-4D97-AF65-F5344CB8AC3E}">
        <p14:creationId xmlns:p14="http://schemas.microsoft.com/office/powerpoint/2010/main" val="21594132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892493"/>
            <a:ext cx="5631873" cy="1063567"/>
          </a:xfrm>
          <a:prstGeom prst="rect">
            <a:avLst/>
          </a:prstGeom>
          <a:solidFill>
            <a:srgbClr val="427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Slide Number Placeholder 3"/>
          <p:cNvSpPr>
            <a:spLocks noGrp="1"/>
          </p:cNvSpPr>
          <p:nvPr>
            <p:ph type="sldNum" idx="12"/>
          </p:nvPr>
        </p:nvSpPr>
        <p:spPr>
          <a:xfrm>
            <a:off x="8517053" y="4357993"/>
            <a:ext cx="548700" cy="393600"/>
          </a:xfrm>
        </p:spPr>
        <p:txBody>
          <a:bodyPr/>
          <a:lstStyle/>
          <a:p>
            <a:fld id="{00000000-1234-1234-1234-123412341234}" type="slidenum">
              <a:rPr lang="en" smtClean="0"/>
              <a:pPr/>
              <a:t>9</a:t>
            </a:fld>
            <a:endParaRPr lang="en" dirty="0"/>
          </a:p>
        </p:txBody>
      </p:sp>
      <p:sp>
        <p:nvSpPr>
          <p:cNvPr id="25" name="Rectangle: Top Corners Rounded 208">
            <a:extLst>
              <a:ext uri="{FF2B5EF4-FFF2-40B4-BE49-F238E27FC236}">
                <a16:creationId xmlns:a16="http://schemas.microsoft.com/office/drawing/2014/main" id="{C08AC8FE-ABD1-41A6-839B-B9B3BC40546F}"/>
              </a:ext>
            </a:extLst>
          </p:cNvPr>
          <p:cNvSpPr/>
          <p:nvPr/>
        </p:nvSpPr>
        <p:spPr bwMode="auto">
          <a:xfrm rot="16200000">
            <a:off x="1302471" y="143697"/>
            <a:ext cx="1063566" cy="2561159"/>
          </a:xfrm>
          <a:prstGeom prst="round2SameRect">
            <a:avLst>
              <a:gd name="adj1" fmla="val 5631"/>
              <a:gd name="adj2" fmla="val 0"/>
            </a:avLst>
          </a:prstGeom>
          <a:solidFill>
            <a:srgbClr val="2D3D3E"/>
          </a:solidFill>
          <a:ln>
            <a:noFill/>
          </a:ln>
          <a:effectLst>
            <a:outerShdw blurRad="50800" dist="38100" algn="l" rotWithShape="0">
              <a:prstClr val="black">
                <a:alpha val="40000"/>
              </a:prstClr>
            </a:outerShdw>
          </a:effectLst>
        </p:spPr>
        <p:txBody>
          <a:bodyPr vert="horz" wrap="square" lIns="68580" tIns="34290" rIns="68580" bIns="34290" numCol="1" rtlCol="0" anchor="t" anchorCtr="0" compatLnSpc="1">
            <a:prstTxWarp prst="textNoShape">
              <a:avLst/>
            </a:prstTxWarp>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endParaRPr lang="en-US" sz="1350">
              <a:solidFill>
                <a:prstClr val="black"/>
              </a:solidFill>
              <a:latin typeface="Calibri"/>
            </a:endParaRPr>
          </a:p>
        </p:txBody>
      </p:sp>
      <p:sp>
        <p:nvSpPr>
          <p:cNvPr id="32" name="TextBox 194">
            <a:extLst>
              <a:ext uri="{FF2B5EF4-FFF2-40B4-BE49-F238E27FC236}">
                <a16:creationId xmlns:a16="http://schemas.microsoft.com/office/drawing/2014/main" id="{B9D795DC-8CB0-429F-AF25-8C13DFE64007}"/>
              </a:ext>
            </a:extLst>
          </p:cNvPr>
          <p:cNvSpPr txBox="1"/>
          <p:nvPr/>
        </p:nvSpPr>
        <p:spPr>
          <a:xfrm>
            <a:off x="3327661" y="1021622"/>
            <a:ext cx="5738092" cy="707886"/>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bg1"/>
                </a:solidFill>
              </a:rPr>
              <a:t>Develop an action plan within </a:t>
            </a:r>
            <a:r>
              <a:rPr lang="en-US" sz="2000" b="1" dirty="0" smtClean="0">
                <a:solidFill>
                  <a:schemeClr val="bg1"/>
                </a:solidFill>
              </a:rPr>
              <a:t/>
            </a:r>
            <a:br>
              <a:rPr lang="en-US" sz="2000" b="1" dirty="0" smtClean="0">
                <a:solidFill>
                  <a:schemeClr val="bg1"/>
                </a:solidFill>
              </a:rPr>
            </a:br>
            <a:r>
              <a:rPr lang="en-US" sz="2000" b="1" dirty="0" smtClean="0">
                <a:solidFill>
                  <a:schemeClr val="bg1"/>
                </a:solidFill>
              </a:rPr>
              <a:t>two </a:t>
            </a:r>
            <a:r>
              <a:rPr lang="en-US" sz="2000" b="1" dirty="0">
                <a:solidFill>
                  <a:schemeClr val="bg1"/>
                </a:solidFill>
              </a:rPr>
              <a:t>years of Royal Assent</a:t>
            </a:r>
          </a:p>
        </p:txBody>
      </p:sp>
      <p:sp>
        <p:nvSpPr>
          <p:cNvPr id="35" name="TextBox 214">
            <a:extLst>
              <a:ext uri="{FF2B5EF4-FFF2-40B4-BE49-F238E27FC236}">
                <a16:creationId xmlns:a16="http://schemas.microsoft.com/office/drawing/2014/main" id="{5C108166-B11F-4875-AEB1-717EA8CCC205}"/>
              </a:ext>
            </a:extLst>
          </p:cNvPr>
          <p:cNvSpPr txBox="1"/>
          <p:nvPr/>
        </p:nvSpPr>
        <p:spPr>
          <a:xfrm>
            <a:off x="624175" y="1147277"/>
            <a:ext cx="2420158" cy="553998"/>
          </a:xfrm>
          <a:prstGeom prst="rect">
            <a:avLst/>
          </a:prstGeom>
          <a:noFill/>
        </p:spPr>
        <p:txBody>
          <a:bodyPr wrap="square" rtlCol="0">
            <a:sp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685800">
              <a:buClrTx/>
              <a:defRPr/>
            </a:pPr>
            <a:r>
              <a:rPr lang="en-US" sz="3000" b="1" dirty="0">
                <a:solidFill>
                  <a:prstClr val="white"/>
                </a:solidFill>
                <a:latin typeface="Arial" panose="020B0604020202020204" pitchFamily="34" charset="0"/>
                <a:cs typeface="Arial" panose="020B0604020202020204" pitchFamily="34" charset="0"/>
              </a:rPr>
              <a:t>Section </a:t>
            </a:r>
            <a:r>
              <a:rPr lang="en-US" sz="3000" b="1" dirty="0" smtClean="0">
                <a:solidFill>
                  <a:prstClr val="white"/>
                </a:solidFill>
                <a:latin typeface="Arial" panose="020B0604020202020204" pitchFamily="34" charset="0"/>
                <a:cs typeface="Arial" panose="020B0604020202020204" pitchFamily="34" charset="0"/>
              </a:rPr>
              <a:t>6</a:t>
            </a:r>
            <a:endParaRPr lang="en-US" sz="3000" b="1" dirty="0">
              <a:solidFill>
                <a:prstClr val="white"/>
              </a:solidFill>
              <a:latin typeface="Arial" panose="020B0604020202020204" pitchFamily="34" charset="0"/>
              <a:cs typeface="Arial" panose="020B0604020202020204" pitchFamily="34" charset="0"/>
            </a:endParaRPr>
          </a:p>
        </p:txBody>
      </p:sp>
      <p:sp>
        <p:nvSpPr>
          <p:cNvPr id="2" name="TextBox 1"/>
          <p:cNvSpPr txBox="1"/>
          <p:nvPr/>
        </p:nvSpPr>
        <p:spPr>
          <a:xfrm>
            <a:off x="553673" y="2210842"/>
            <a:ext cx="8512080" cy="2239074"/>
          </a:xfrm>
          <a:prstGeom prst="rect">
            <a:avLst/>
          </a:prstGeom>
          <a:noFill/>
        </p:spPr>
        <p:txBody>
          <a:bodyPr wrap="square" rtlCol="0">
            <a:spAutoFit/>
          </a:bodyPr>
          <a:lstStyle/>
          <a:p>
            <a:pPr>
              <a:spcAft>
                <a:spcPts val="300"/>
              </a:spcAft>
              <a:buClr>
                <a:srgbClr val="686867"/>
              </a:buClr>
            </a:pPr>
            <a:r>
              <a:rPr lang="en-US" sz="2200" dirty="0" smtClean="0">
                <a:solidFill>
                  <a:schemeClr val="tx1"/>
                </a:solidFill>
              </a:rPr>
              <a:t>…youth</a:t>
            </a:r>
            <a:r>
              <a:rPr lang="en-US" sz="2200" dirty="0">
                <a:solidFill>
                  <a:schemeClr val="tx1"/>
                </a:solidFill>
              </a:rPr>
              <a:t>, children, women, men, persons with disabilities and gender-diverse persons, including two-spirit </a:t>
            </a:r>
            <a:r>
              <a:rPr lang="en-US" sz="2200" dirty="0" smtClean="0">
                <a:solidFill>
                  <a:schemeClr val="tx1"/>
                </a:solidFill>
              </a:rPr>
              <a:t>persons</a:t>
            </a:r>
          </a:p>
          <a:p>
            <a:pPr>
              <a:spcAft>
                <a:spcPts val="300"/>
              </a:spcAft>
              <a:buClr>
                <a:srgbClr val="686867"/>
              </a:buClr>
            </a:pPr>
            <a:endParaRPr lang="en-CA" sz="2200" dirty="0">
              <a:solidFill>
                <a:schemeClr val="tx1"/>
              </a:solidFill>
            </a:endParaRPr>
          </a:p>
          <a:p>
            <a:pPr marL="457200" indent="-457200">
              <a:spcAft>
                <a:spcPts val="300"/>
              </a:spcAft>
              <a:buClr>
                <a:srgbClr val="686867"/>
              </a:buClr>
              <a:buFont typeface="Arial" panose="020B0604020202020204" pitchFamily="34" charset="0"/>
              <a:buChar char="•"/>
            </a:pPr>
            <a:r>
              <a:rPr lang="en-US" sz="2200" dirty="0">
                <a:solidFill>
                  <a:schemeClr val="tx1"/>
                </a:solidFill>
              </a:rPr>
              <a:t>P</a:t>
            </a:r>
            <a:r>
              <a:rPr lang="en-US" sz="2200" dirty="0" smtClean="0">
                <a:solidFill>
                  <a:schemeClr val="tx1"/>
                </a:solidFill>
              </a:rPr>
              <a:t>romote </a:t>
            </a:r>
            <a:r>
              <a:rPr lang="en-US" sz="2200" dirty="0">
                <a:solidFill>
                  <a:schemeClr val="tx1"/>
                </a:solidFill>
              </a:rPr>
              <a:t>mutual respect and understanding, as well as good relations, including through human rights education</a:t>
            </a:r>
            <a:endParaRPr lang="en-CA" sz="2200" dirty="0">
              <a:solidFill>
                <a:schemeClr val="tx1"/>
              </a:solidFill>
            </a:endParaRPr>
          </a:p>
          <a:p>
            <a:pPr marL="457200" indent="-457200">
              <a:spcAft>
                <a:spcPts val="300"/>
              </a:spcAft>
              <a:buClr>
                <a:srgbClr val="686867"/>
              </a:buClr>
              <a:buFont typeface="Arial" panose="020B0604020202020204" pitchFamily="34" charset="0"/>
              <a:buChar char="•"/>
            </a:pPr>
            <a:endParaRPr lang="en-CA" sz="2200" dirty="0">
              <a:solidFill>
                <a:schemeClr val="tx1"/>
              </a:solidFill>
            </a:endParaRPr>
          </a:p>
        </p:txBody>
      </p:sp>
    </p:spTree>
    <p:extLst>
      <p:ext uri="{BB962C8B-B14F-4D97-AF65-F5344CB8AC3E}">
        <p14:creationId xmlns:p14="http://schemas.microsoft.com/office/powerpoint/2010/main" val="3715153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customXsn xmlns="http://schemas.microsoft.com/office/2006/metadata/customXsn">
  <xsnLocation/>
  <cached>True</cached>
  <openByDefault>False</openByDefault>
  <xsnScope/>
</customXsn>
</file>

<file path=customXml/item3.xml><?xml version="1.0" encoding="utf-8"?>
<?mso-contentType ?>
<SharedContentType xmlns="Microsoft.SharePoint.Taxonomy.ContentTypeSync" SourceId="35648788-ecba-4b04-acbd-732497e0cf61" ContentTypeId="0x010100BA8611C8BA8DB2418B4D4CF993FC9B62" PreviousValue="false"/>
</file>

<file path=customXml/item4.xml><?xml version="1.0" encoding="utf-8"?>
<p:properties xmlns:p="http://schemas.microsoft.com/office/2006/metadata/properties" xmlns:xsi="http://www.w3.org/2001/XMLSchema-instance" xmlns:pc="http://schemas.microsoft.com/office/infopath/2007/PartnerControls">
  <documentManagement>
    <DWCc xmlns="b725f225-bea6-44e9-8570-dad8cce9101e" xsi:nil="true"/>
    <Final xmlns="b725f225-bea6-44e9-8570-dad8cce9101e">false</Final>
    <DWEmailDate xmlns="b725f225-bea6-44e9-8570-dad8cce9101e" xsi:nil="true"/>
    <TaxKeywordTaxHTField xmlns="b725f225-bea6-44e9-8570-dad8cce9101e">
      <Terms xmlns="http://schemas.microsoft.com/office/infopath/2007/PartnerControls"/>
    </TaxKeywordTaxHTField>
    <Archived xmlns="b725f225-bea6-44e9-8570-dad8cce9101e">No</Archived>
    <TaxCatchAll xmlns="b725f225-bea6-44e9-8570-dad8cce9101e">
      <Value>27</Value>
      <Value>3988</Value>
      <Value>18</Value>
      <Value>1</Value>
      <Value>6</Value>
    </TaxCatchAll>
    <DWFrom xmlns="b725f225-bea6-44e9-8570-dad8cce9101e" xsi:nil="true"/>
    <DocumentSetDescription xmlns="http://schemas.microsoft.com/sharepoint/v3" xsi:nil="true"/>
    <i155234f7ce9406785afd802285f54b6 xmlns="b725f225-bea6-44e9-8570-dad8cce9101e">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46e30526-9ff0-4654-a636-aa8b02ed351c</TermId>
        </TermInfo>
      </Terms>
    </i155234f7ce9406785afd802285f54b6>
    <j1b5dcd4430249c18cbaee35a4c35ad9 xmlns="b725f225-bea6-44e9-8570-dad8cce9101e">
      <Terms xmlns="http://schemas.microsoft.com/office/infopath/2007/PartnerControls">
        <TermInfo xmlns="http://schemas.microsoft.com/office/infopath/2007/PartnerControls">
          <TermName xmlns="http://schemas.microsoft.com/office/infopath/2007/PartnerControls">Director General's Office</TermName>
          <TermId xmlns="http://schemas.microsoft.com/office/infopath/2007/PartnerControls">0f4f5eaf-6bb9-42de-93df-c41df724440f</TermId>
        </TermInfo>
      </Terms>
    </j1b5dcd4430249c18cbaee35a4c35ad9>
    <DWEmailSubject xmlns="b725f225-bea6-44e9-8570-dad8cce9101e" xsi:nil="true"/>
    <paf1ef07923d4093b7c49d613771fe3b xmlns="b725f225-bea6-44e9-8570-dad8cce9101e">
      <Terms xmlns="http://schemas.microsoft.com/office/infopath/2007/PartnerControls"/>
    </paf1ef07923d4093b7c49d613771fe3b>
    <p98d4e7371714dd68ba8ead81c2f0b01 xmlns="b725f225-bea6-44e9-8570-dad8cce9101e">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a4bed915-78d8-458e-a073-85b2d5287cd2</TermId>
        </TermInfo>
      </Terms>
    </p98d4e7371714dd68ba8ead81c2f0b01>
    <DWHasAttachments xmlns="b725f225-bea6-44e9-8570-dad8cce9101e">false</DWHasAttachments>
    <MailPreviewData xmlns="b725f225-bea6-44e9-8570-dad8cce9101e" xsi:nil="true"/>
    <b6e2b5c1b9f145019440d5a90b55edf8 xmlns="b725f225-bea6-44e9-8570-dad8cce9101e">
      <Terms xmlns="http://schemas.microsoft.com/office/infopath/2007/PartnerControls">
        <TermInfo xmlns="http://schemas.microsoft.com/office/infopath/2007/PartnerControls">
          <TermName xmlns="http://schemas.microsoft.com/office/infopath/2007/PartnerControls">Administrative Services</TermName>
          <TermId xmlns="http://schemas.microsoft.com/office/infopath/2007/PartnerControls">b7477135-c060-44a9-92e6-5dd5d249ae56</TermId>
        </TermInfo>
      </Terms>
    </b6e2b5c1b9f145019440d5a90b55edf8>
    <i93b4daf849840eeaef05c05bfeec49d xmlns="b725f225-bea6-44e9-8570-dad8cce9101e">
      <Terms xmlns="http://schemas.microsoft.com/office/infopath/2007/PartnerControls">
        <TermInfo xmlns="http://schemas.microsoft.com/office/infopath/2007/PartnerControls">
          <TermName xmlns="http://schemas.microsoft.com/office/infopath/2007/PartnerControls">Communications Material</TermName>
          <TermId xmlns="http://schemas.microsoft.com/office/infopath/2007/PartnerControls">4b372146-86b7-4966-a3a3-f765689b066a</TermId>
        </TermInfo>
      </Terms>
    </i93b4daf849840eeaef05c05bfeec49d>
    <DWTo xmlns="b725f225-bea6-44e9-8570-dad8cce9101e" xsi:nil="true"/>
    <File_x0020_Number xmlns="b725f225-bea6-44e9-8570-dad8cce9101e">8921178</File_x0020_Number>
    <_dlc_DocId xmlns="f6cff801-ccc6-49c4-bf39-0edf9337bbab">1006-1472399268-33407</_dlc_DocId>
    <_dlc_DocIdUrl xmlns="f6cff801-ccc6-49c4-bf39-0edf9337bbab">
      <Url>http://collaboration/ts/cb-dc/dgo-bdg/_layouts/15/DocIdRedir.aspx?ID=1006-1472399268-33407</Url>
      <Description>1006-1472399268-33407</Description>
    </_dlc_DocIdUrl>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6.xml><?xml version="1.0" encoding="utf-8"?>
<ct:contentTypeSchema xmlns:ct="http://schemas.microsoft.com/office/2006/metadata/contentType" xmlns:ma="http://schemas.microsoft.com/office/2006/metadata/properties/metaAttributes" ct:_="" ma:_="" ma:contentTypeName="Justice Document" ma:contentTypeID="0x010100BA8611C8BA8DB2418B4D4CF993FC9B62006A4D8DD70A81CB46B42F7DF192122CE1" ma:contentTypeVersion="138" ma:contentTypeDescription="" ma:contentTypeScope="" ma:versionID="7e93c7837cbd54fe019b4f8844d74745">
  <xsd:schema xmlns:xsd="http://www.w3.org/2001/XMLSchema" xmlns:xs="http://www.w3.org/2001/XMLSchema" xmlns:p="http://schemas.microsoft.com/office/2006/metadata/properties" xmlns:ns1="http://schemas.microsoft.com/sharepoint/v3" xmlns:ns2="b725f225-bea6-44e9-8570-dad8cce9101e" xmlns:ns3="f6cff801-ccc6-49c4-bf39-0edf9337bbab" targetNamespace="http://schemas.microsoft.com/office/2006/metadata/properties" ma:root="true" ma:fieldsID="daea8054b3caacc687f5acceb4ecf147" ns1:_="" ns2:_="" ns3:_="">
    <xsd:import namespace="http://schemas.microsoft.com/sharepoint/v3"/>
    <xsd:import namespace="b725f225-bea6-44e9-8570-dad8cce9101e"/>
    <xsd:import namespace="f6cff801-ccc6-49c4-bf39-0edf9337bbab"/>
    <xsd:element name="properties">
      <xsd:complexType>
        <xsd:sequence>
          <xsd:element name="documentManagement">
            <xsd:complexType>
              <xsd:all>
                <xsd:element ref="ns2:j1b5dcd4430249c18cbaee35a4c35ad9" minOccurs="0"/>
                <xsd:element ref="ns2:TaxCatchAll" minOccurs="0"/>
                <xsd:element ref="ns2:TaxCatchAllLabel" minOccurs="0"/>
                <xsd:element ref="ns2:b6e2b5c1b9f145019440d5a90b55edf8" minOccurs="0"/>
                <xsd:element ref="ns2:i93b4daf849840eeaef05c05bfeec49d" minOccurs="0"/>
                <xsd:element ref="ns2:p98d4e7371714dd68ba8ead81c2f0b01" minOccurs="0"/>
                <xsd:element ref="ns2:i155234f7ce9406785afd802285f54b6" minOccurs="0"/>
                <xsd:element ref="ns2:File_x0020_Number" minOccurs="0"/>
                <xsd:element ref="ns2:TaxKeywordTaxHTField" minOccurs="0"/>
                <xsd:element ref="ns2:Archived" minOccurs="0"/>
                <xsd:element ref="ns2:Final" minOccurs="0"/>
                <xsd:element ref="ns2:paf1ef07923d4093b7c49d613771fe3b" minOccurs="0"/>
                <xsd:element ref="ns2:DWFrom" minOccurs="0"/>
                <xsd:element ref="ns2:DWTo" minOccurs="0"/>
                <xsd:element ref="ns2:DWCc" minOccurs="0"/>
                <xsd:element ref="ns2:DWEmailSubject" minOccurs="0"/>
                <xsd:element ref="ns2:DWHasAttachments" minOccurs="0"/>
                <xsd:element ref="ns2:DWEmailDate" minOccurs="0"/>
                <xsd:element ref="ns1:DocumentSetDescription" minOccurs="0"/>
                <xsd:element ref="ns2:MailPreviewData"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33"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25f225-bea6-44e9-8570-dad8cce9101e" elementFormDefault="qualified">
    <xsd:import namespace="http://schemas.microsoft.com/office/2006/documentManagement/types"/>
    <xsd:import namespace="http://schemas.microsoft.com/office/infopath/2007/PartnerControls"/>
    <xsd:element name="j1b5dcd4430249c18cbaee35a4c35ad9" ma:index="8" nillable="true" ma:taxonomy="true" ma:internalName="j1b5dcd4430249c18cbaee35a4c35ad9" ma:taxonomyFieldName="Organisation" ma:displayName="Organisation" ma:default="" ma:fieldId="{31b5dcd4-4302-49c1-8cba-ee35a4c35ad9}" ma:sspId="35648788-ecba-4b04-acbd-732497e0cf61" ma:termSetId="84f0215e-65c0-40e7-bc93-875151567c56"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8954467d-393e-4530-b03c-d75c894c01b7}" ma:internalName="TaxCatchAll" ma:showField="CatchAllData" ma:web="f6cff801-ccc6-49c4-bf39-0edf9337bba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8954467d-393e-4530-b03c-d75c894c01b7}" ma:internalName="TaxCatchAllLabel" ma:readOnly="true" ma:showField="CatchAllDataLabel" ma:web="f6cff801-ccc6-49c4-bf39-0edf9337bbab">
      <xsd:complexType>
        <xsd:complexContent>
          <xsd:extension base="dms:MultiChoiceLookup">
            <xsd:sequence>
              <xsd:element name="Value" type="dms:Lookup" maxOccurs="unbounded" minOccurs="0" nillable="true"/>
            </xsd:sequence>
          </xsd:extension>
        </xsd:complexContent>
      </xsd:complexType>
    </xsd:element>
    <xsd:element name="b6e2b5c1b9f145019440d5a90b55edf8" ma:index="12" nillable="true" ma:taxonomy="true" ma:internalName="b6e2b5c1b9f145019440d5a90b55edf8" ma:taxonomyFieldName="Subject1" ma:displayName="Subject" ma:indexed="true" ma:readOnly="false" ma:default="3;#Communications|a490b14b-f530-4f0b-97fc-b294bcdf4be6" ma:fieldId="{b6e2b5c1-b9f1-4501-9440-d5a90b55edf8}" ma:sspId="35648788-ecba-4b04-acbd-732497e0cf61" ma:termSetId="f370bc38-93b5-4f05-b213-d037f4953ec1" ma:anchorId="00000000-0000-0000-0000-000000000000" ma:open="false" ma:isKeyword="false">
      <xsd:complexType>
        <xsd:sequence>
          <xsd:element ref="pc:Terms" minOccurs="0" maxOccurs="1"/>
        </xsd:sequence>
      </xsd:complexType>
    </xsd:element>
    <xsd:element name="i93b4daf849840eeaef05c05bfeec49d" ma:index="14" nillable="true" ma:taxonomy="true" ma:internalName="i93b4daf849840eeaef05c05bfeec49d" ma:taxonomyFieldName="Document_x0020_type" ma:displayName="Document type" ma:indexed="true" ma:default="" ma:fieldId="{293b4daf-8498-40ee-aef0-5c05bfeec49d}" ma:sspId="35648788-ecba-4b04-acbd-732497e0cf61" ma:termSetId="0f0ac3ff-8dbb-42b5-89e8-f9c0db08d6db" ma:anchorId="00000000-0000-0000-0000-000000000000" ma:open="false" ma:isKeyword="false">
      <xsd:complexType>
        <xsd:sequence>
          <xsd:element ref="pc:Terms" minOccurs="0" maxOccurs="1"/>
        </xsd:sequence>
      </xsd:complexType>
    </xsd:element>
    <xsd:element name="p98d4e7371714dd68ba8ead81c2f0b01" ma:index="16" ma:taxonomy="true" ma:internalName="p98d4e7371714dd68ba8ead81c2f0b01" ma:taxonomyFieldName="Language1" ma:displayName="Language" ma:indexed="true" ma:readOnly="false" ma:default="1;#English|a4bed915-78d8-458e-a073-85b2d5287cd2" ma:fieldId="{998d4e73-7171-4dd6-8ba8-ead81c2f0b01}" ma:sspId="35648788-ecba-4b04-acbd-732497e0cf61" ma:termSetId="d8f9ee4c-8009-4a39-b4e3-1804e0ffca2c" ma:anchorId="00000000-0000-0000-0000-000000000000" ma:open="false" ma:isKeyword="false">
      <xsd:complexType>
        <xsd:sequence>
          <xsd:element ref="pc:Terms" minOccurs="0" maxOccurs="1"/>
        </xsd:sequence>
      </xsd:complexType>
    </xsd:element>
    <xsd:element name="i155234f7ce9406785afd802285f54b6" ma:index="18" nillable="true" ma:taxonomy="true" ma:internalName="i155234f7ce9406785afd802285f54b6" ma:taxonomyFieldName="Security" ma:displayName="Security" ma:default="6;#Unclassified|46e30526-9ff0-4654-a636-aa8b02ed351c" ma:fieldId="{2155234f-7ce9-4067-85af-d802285f54b6}" ma:sspId="35648788-ecba-4b04-acbd-732497e0cf61" ma:termSetId="034b84e2-83a5-49f9-8e55-1e1dcc71e576" ma:anchorId="00000000-0000-0000-0000-000000000000" ma:open="false" ma:isKeyword="false">
      <xsd:complexType>
        <xsd:sequence>
          <xsd:element ref="pc:Terms" minOccurs="0" maxOccurs="1"/>
        </xsd:sequence>
      </xsd:complexType>
    </xsd:element>
    <xsd:element name="File_x0020_Number" ma:index="20" nillable="true" ma:displayName="File Number" ma:internalName="File_x0020_Number">
      <xsd:simpleType>
        <xsd:restriction base="dms:Text">
          <xsd:maxLength value="255"/>
        </xsd:restriction>
      </xsd:simpleType>
    </xsd:element>
    <xsd:element name="TaxKeywordTaxHTField" ma:index="21" nillable="true" ma:taxonomy="true" ma:internalName="TaxKeywordTaxHTField" ma:taxonomyFieldName="TaxKeyword" ma:displayName="Enterprise Keywords" ma:fieldId="{23f27201-bee3-471e-b2e7-b64fd8b7ca38}" ma:taxonomyMulti="true" ma:sspId="35648788-ecba-4b04-acbd-732497e0cf61" ma:termSetId="00000000-0000-0000-0000-000000000000" ma:anchorId="00000000-0000-0000-0000-000000000000" ma:open="true" ma:isKeyword="true">
      <xsd:complexType>
        <xsd:sequence>
          <xsd:element ref="pc:Terms" minOccurs="0" maxOccurs="1"/>
        </xsd:sequence>
      </xsd:complexType>
    </xsd:element>
    <xsd:element name="Archived" ma:index="23" nillable="true" ma:displayName="Archived" ma:default="No" ma:format="Dropdown" ma:hidden="true" ma:internalName="Archived" ma:readOnly="false">
      <xsd:simpleType>
        <xsd:restriction base="dms:Choice">
          <xsd:enumeration value="No"/>
          <xsd:enumeration value="Yes"/>
        </xsd:restriction>
      </xsd:simpleType>
    </xsd:element>
    <xsd:element name="Final" ma:index="24" nillable="true" ma:displayName="Final" ma:default="0" ma:internalName="Final">
      <xsd:simpleType>
        <xsd:restriction base="dms:Boolean"/>
      </xsd:simpleType>
    </xsd:element>
    <xsd:element name="paf1ef07923d4093b7c49d613771fe3b" ma:index="25" nillable="true" ma:taxonomy="true" ma:internalName="paf1ef07923d4093b7c49d613771fe3b" ma:taxonomyFieldName="Fiscal_x0020_Year" ma:displayName="Fiscal Year" ma:default="" ma:fieldId="{9af1ef07-923d-4093-b7c4-9d613771fe3b}" ma:sspId="35648788-ecba-4b04-acbd-732497e0cf61" ma:termSetId="a8aa7fdb-df41-4efd-a7ce-79adda59bbd6" ma:anchorId="00000000-0000-0000-0000-000000000000" ma:open="false" ma:isKeyword="false">
      <xsd:complexType>
        <xsd:sequence>
          <xsd:element ref="pc:Terms" minOccurs="0" maxOccurs="1"/>
        </xsd:sequence>
      </xsd:complexType>
    </xsd:element>
    <xsd:element name="DWFrom" ma:index="27" nillable="true" ma:displayName="From" ma:description="This field auto-populates for emails." ma:internalName="DWFrom">
      <xsd:simpleType>
        <xsd:restriction base="dms:Text">
          <xsd:maxLength value="255"/>
        </xsd:restriction>
      </xsd:simpleType>
    </xsd:element>
    <xsd:element name="DWTo" ma:index="28" nillable="true" ma:displayName="To" ma:description="This field auto-populates for emails." ma:internalName="DWTo">
      <xsd:simpleType>
        <xsd:restriction base="dms:Note">
          <xsd:maxLength value="255"/>
        </xsd:restriction>
      </xsd:simpleType>
    </xsd:element>
    <xsd:element name="DWCc" ma:index="29" nillable="true" ma:displayName="Cc" ma:description="This field auto-populates for emails." ma:internalName="DWCc">
      <xsd:simpleType>
        <xsd:restriction base="dms:Note">
          <xsd:maxLength value="255"/>
        </xsd:restriction>
      </xsd:simpleType>
    </xsd:element>
    <xsd:element name="DWEmailSubject" ma:index="30" nillable="true" ma:displayName="EmailSubject" ma:description="This field auto-populates for emails." ma:internalName="DWEmailSubject">
      <xsd:simpleType>
        <xsd:restriction base="dms:Text">
          <xsd:maxLength value="255"/>
        </xsd:restriction>
      </xsd:simpleType>
    </xsd:element>
    <xsd:element name="DWHasAttachments" ma:index="31" nillable="true" ma:displayName="Has Attachments" ma:default="0" ma:description="This field auto-populates for emails." ma:internalName="DWHasAttachments">
      <xsd:simpleType>
        <xsd:restriction base="dms:Boolean"/>
      </xsd:simpleType>
    </xsd:element>
    <xsd:element name="DWEmailDate" ma:index="32" nillable="true" ma:displayName="EmailDate" ma:description="This field auto-populates for emails." ma:format="DateTime" ma:internalName="DWEmailDate">
      <xsd:simpleType>
        <xsd:restriction base="dms:DateTime"/>
      </xsd:simpleType>
    </xsd:element>
    <xsd:element name="MailPreviewData" ma:index="34" nillable="true" ma:displayName="MailPreviewData" ma:description="Required for Harmon.ie to enable the Email Preview feature" ma:hidden="true" ma:internalName="MailPreviewData"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cff801-ccc6-49c4-bf39-0edf9337bbab" elementFormDefault="qualified">
    <xsd:import namespace="http://schemas.microsoft.com/office/2006/documentManagement/types"/>
    <xsd:import namespace="http://schemas.microsoft.com/office/infopath/2007/PartnerControls"/>
    <xsd:element name="_dlc_DocId" ma:index="35" nillable="true" ma:displayName="Document ID Value" ma:description="The value of the document ID assigned to this item." ma:internalName="_dlc_DocId" ma:readOnly="true">
      <xsd:simpleType>
        <xsd:restriction base="dms:Text"/>
      </xsd:simpleType>
    </xsd:element>
    <xsd:element name="_dlc_DocIdUrl" ma:index="3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8ADAE6-08F8-4593-8782-53E824528AF6}">
  <ds:schemaRefs>
    <ds:schemaRef ds:uri="http://schemas.microsoft.com/sharepoint/events"/>
  </ds:schemaRefs>
</ds:datastoreItem>
</file>

<file path=customXml/itemProps2.xml><?xml version="1.0" encoding="utf-8"?>
<ds:datastoreItem xmlns:ds="http://schemas.openxmlformats.org/officeDocument/2006/customXml" ds:itemID="{65AF3C0C-5BD7-495C-A6CF-90991B017FBD}">
  <ds:schemaRefs>
    <ds:schemaRef ds:uri="http://schemas.microsoft.com/office/2006/metadata/customXsn"/>
  </ds:schemaRefs>
</ds:datastoreItem>
</file>

<file path=customXml/itemProps3.xml><?xml version="1.0" encoding="utf-8"?>
<ds:datastoreItem xmlns:ds="http://schemas.openxmlformats.org/officeDocument/2006/customXml" ds:itemID="{E7901AF9-4F29-4E52-9C44-8472F5479CC4}">
  <ds:schemaRefs>
    <ds:schemaRef ds:uri="Microsoft.SharePoint.Taxonomy.ContentTypeSync"/>
  </ds:schemaRefs>
</ds:datastoreItem>
</file>

<file path=customXml/itemProps4.xml><?xml version="1.0" encoding="utf-8"?>
<ds:datastoreItem xmlns:ds="http://schemas.openxmlformats.org/officeDocument/2006/customXml" ds:itemID="{BD2F40B6-C0B6-4773-9169-DB3C0CD6A396}">
  <ds:schemaRefs>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openxmlformats.org/package/2006/metadata/core-properties"/>
    <ds:schemaRef ds:uri="f6cff801-ccc6-49c4-bf39-0edf9337bbab"/>
    <ds:schemaRef ds:uri="b725f225-bea6-44e9-8570-dad8cce9101e"/>
    <ds:schemaRef ds:uri="http://schemas.microsoft.com/sharepoint/v3"/>
    <ds:schemaRef ds:uri="http://www.w3.org/XML/1998/namespace"/>
  </ds:schemaRefs>
</ds:datastoreItem>
</file>

<file path=customXml/itemProps5.xml><?xml version="1.0" encoding="utf-8"?>
<ds:datastoreItem xmlns:ds="http://schemas.openxmlformats.org/officeDocument/2006/customXml" ds:itemID="{171DC864-A7DC-4C78-90E6-697156705FBA}">
  <ds:schemaRefs>
    <ds:schemaRef ds:uri="http://schemas.microsoft.com/sharepoint/v3/contenttype/forms"/>
  </ds:schemaRefs>
</ds:datastoreItem>
</file>

<file path=customXml/itemProps6.xml><?xml version="1.0" encoding="utf-8"?>
<ds:datastoreItem xmlns:ds="http://schemas.openxmlformats.org/officeDocument/2006/customXml" ds:itemID="{881FDD20-4980-4E50-BDC6-20421653F6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725f225-bea6-44e9-8570-dad8cce9101e"/>
    <ds:schemaRef ds:uri="f6cff801-ccc6-49c4-bf39-0edf9337bb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2553</TotalTime>
  <Words>1046</Words>
  <Application>Microsoft Office PowerPoint</Application>
  <PresentationFormat>On-screen Show (16:9)</PresentationFormat>
  <Paragraphs>118</Paragraphs>
  <Slides>21</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Simple Light</vt:lpstr>
      <vt:lpstr>United Nations  Declaration on the Rights  of Indigenous Peoples Act</vt:lpstr>
      <vt:lpstr>Guiding Questions</vt:lpstr>
      <vt:lpstr>Guiding Questions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Additional themes and topics</vt:lpstr>
      <vt:lpstr>Additional themes and topics</vt:lpstr>
      <vt:lpstr>Additional themes and topics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Henry, Céline</dc:creator>
  <cp:lastModifiedBy>Laura Rondeau</cp:lastModifiedBy>
  <cp:revision>176</cp:revision>
  <dcterms:modified xsi:type="dcterms:W3CDTF">2022-06-03T15:25:57Z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0x010100BA8611C8BA8DB2418B4D4CF993FC9B62006A4D8DD70A81CB46B42F7DF192122CE1</vt:lpwstr>
  </property>
  <property fmtid="{D5CDD505-2E9C-101B-9397-08002B2CF9AE}" pid="3" name="_dlc_DocIdItemGuid">
    <vt:lpwstr>c622af92-0286-4ce9-9120-5939f3a5eafb</vt:lpwstr>
  </property>
  <property fmtid="{D5CDD505-2E9C-101B-9397-08002B2CF9AE}" pid="4" name="TaxKeyword">
    <vt:lpwstr/>
  </property>
  <property fmtid="{D5CDD505-2E9C-101B-9397-08002B2CF9AE}" pid="5" name="Security">
    <vt:lpwstr>6;#Unclassified|46e30526-9ff0-4654-a636-aa8b02ed351c</vt:lpwstr>
  </property>
  <property fmtid="{D5CDD505-2E9C-101B-9397-08002B2CF9AE}" pid="6" name="Organisation">
    <vt:lpwstr>3988;#Director General's Office|0f4f5eaf-6bb9-42de-93df-c41df724440f</vt:lpwstr>
  </property>
  <property fmtid="{D5CDD505-2E9C-101B-9397-08002B2CF9AE}" pid="7" name="Language1">
    <vt:lpwstr>1;#English|a4bed915-78d8-458e-a073-85b2d5287cd2</vt:lpwstr>
  </property>
  <property fmtid="{D5CDD505-2E9C-101B-9397-08002B2CF9AE}" pid="8" name="Subject1">
    <vt:lpwstr>27;#Administrative Services|b7477135-c060-44a9-92e6-5dd5d249ae56</vt:lpwstr>
  </property>
  <property fmtid="{D5CDD505-2E9C-101B-9397-08002B2CF9AE}" pid="9" name="Fiscal Year">
    <vt:lpwstr/>
  </property>
  <property fmtid="{D5CDD505-2E9C-101B-9397-08002B2CF9AE}" pid="10" name="Document type">
    <vt:lpwstr>18;#Communications Material|4b372146-86b7-4966-a3a3-f765689b066a</vt:lpwstr>
  </property>
</Properties>
</file>