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7"/>
  </p:sldMasterIdLst>
  <p:notesMasterIdLst>
    <p:notesMasterId r:id="rId21"/>
  </p:notesMasterIdLst>
  <p:sldIdLst>
    <p:sldId id="295" r:id="rId8"/>
    <p:sldId id="283" r:id="rId9"/>
    <p:sldId id="284" r:id="rId10"/>
    <p:sldId id="286" r:id="rId11"/>
    <p:sldId id="287" r:id="rId12"/>
    <p:sldId id="294" r:id="rId13"/>
    <p:sldId id="288" r:id="rId14"/>
    <p:sldId id="289" r:id="rId15"/>
    <p:sldId id="290" r:id="rId16"/>
    <p:sldId id="291" r:id="rId17"/>
    <p:sldId id="292" r:id="rId18"/>
    <p:sldId id="293" r:id="rId19"/>
    <p:sldId id="296" r:id="rId2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232">
          <p15:clr>
            <a:srgbClr val="9AA0A6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ili Patel" initials="SP" lastIdx="2" clrIdx="0">
    <p:extLst>
      <p:ext uri="{19B8F6BF-5375-455C-9EA6-DF929625EA0E}">
        <p15:presenceInfo xmlns:p15="http://schemas.microsoft.com/office/powerpoint/2012/main" userId="S-1-5-21-56248481-1131155372-1737835142-3233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434"/>
    <a:srgbClr val="0082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363" autoAdjust="0"/>
    <p:restoredTop sz="86608" autoAdjust="0"/>
  </p:normalViewPr>
  <p:slideViewPr>
    <p:cSldViewPr snapToGrid="0">
      <p:cViewPr varScale="1">
        <p:scale>
          <a:sx n="79" d="100"/>
          <a:sy n="79" d="100"/>
        </p:scale>
        <p:origin x="392" y="52"/>
      </p:cViewPr>
      <p:guideLst>
        <p:guide orient="horz" pos="1620"/>
        <p:guide pos="2880"/>
        <p:guide orient="horz" pos="22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24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312516-56EE-4BC2-98FA-A261489213D3}" type="doc">
      <dgm:prSet loTypeId="urn:microsoft.com/office/officeart/2011/layout/Tab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66BA769-15F4-4637-9798-6A41DE28D4C7}">
      <dgm:prSet phldrT="[Text]" custT="1"/>
      <dgm:spPr/>
      <dgm:t>
        <a:bodyPr/>
        <a:lstStyle/>
        <a:p>
          <a:r>
            <a:rPr lang="fr-CA" sz="3200" b="1" noProof="0" dirty="0" smtClean="0">
              <a:solidFill>
                <a:schemeClr val="tx1"/>
              </a:solidFill>
            </a:rPr>
            <a:t>Préambule</a:t>
          </a:r>
          <a:r>
            <a:rPr lang="en-US" sz="3200" b="1" dirty="0" smtClean="0">
              <a:solidFill>
                <a:schemeClr val="tx1"/>
              </a:solidFill>
            </a:rPr>
            <a:t> </a:t>
          </a:r>
          <a:endParaRPr lang="en-US" sz="3200" b="1" dirty="0">
            <a:solidFill>
              <a:schemeClr val="tx1"/>
            </a:solidFill>
          </a:endParaRPr>
        </a:p>
      </dgm:t>
    </dgm:pt>
    <dgm:pt modelId="{2386F5D6-2ED7-404B-898F-F2D5BFAF9C30}" type="parTrans" cxnId="{D0FDA1AF-8AAE-4935-837C-95077325D3C4}">
      <dgm:prSet/>
      <dgm:spPr/>
      <dgm:t>
        <a:bodyPr/>
        <a:lstStyle/>
        <a:p>
          <a:endParaRPr lang="en-US"/>
        </a:p>
      </dgm:t>
    </dgm:pt>
    <dgm:pt modelId="{E16B5F43-925A-454D-8246-F3B3FF8953A0}" type="sibTrans" cxnId="{D0FDA1AF-8AAE-4935-837C-95077325D3C4}">
      <dgm:prSet/>
      <dgm:spPr/>
      <dgm:t>
        <a:bodyPr/>
        <a:lstStyle/>
        <a:p>
          <a:endParaRPr lang="en-US"/>
        </a:p>
      </dgm:t>
    </dgm:pt>
    <dgm:pt modelId="{20C279AF-51F7-4486-B214-EA1D2042FEAF}">
      <dgm:prSet phldrT="[Text]" custT="1"/>
      <dgm:spPr/>
      <dgm:t>
        <a:bodyPr/>
        <a:lstStyle/>
        <a:p>
          <a:r>
            <a:rPr lang="fr-CA" sz="2500" noProof="0" dirty="0" smtClean="0">
              <a:solidFill>
                <a:schemeClr val="tx1"/>
              </a:solidFill>
            </a:rPr>
            <a:t>Énonce le contexte du projet de loi, notamment :</a:t>
          </a:r>
          <a:endParaRPr lang="en-US" sz="2500" dirty="0"/>
        </a:p>
      </dgm:t>
    </dgm:pt>
    <dgm:pt modelId="{7661ED2B-ADC2-4F8E-8B54-3BA35977D9F4}" type="parTrans" cxnId="{6C62B06B-7D47-4DDF-B661-2E7573E52F1A}">
      <dgm:prSet/>
      <dgm:spPr/>
      <dgm:t>
        <a:bodyPr/>
        <a:lstStyle/>
        <a:p>
          <a:endParaRPr lang="en-US"/>
        </a:p>
      </dgm:t>
    </dgm:pt>
    <dgm:pt modelId="{AD447346-8558-4BCD-AA43-92DF73C53564}" type="sibTrans" cxnId="{6C62B06B-7D47-4DDF-B661-2E7573E52F1A}">
      <dgm:prSet/>
      <dgm:spPr/>
      <dgm:t>
        <a:bodyPr/>
        <a:lstStyle/>
        <a:p>
          <a:endParaRPr lang="en-US"/>
        </a:p>
      </dgm:t>
    </dgm:pt>
    <dgm:pt modelId="{CF9366AC-DABB-40B0-9098-E392B37D3F4B}">
      <dgm:prSet phldrT="[Text]" custT="1"/>
      <dgm:spPr/>
      <dgm:t>
        <a:bodyPr/>
        <a:lstStyle/>
        <a:p>
          <a:pPr>
            <a:spcAft>
              <a:spcPts val="800"/>
            </a:spcAft>
          </a:pPr>
          <a:r>
            <a:rPr lang="fr-CA" sz="2000" noProof="0" dirty="0" smtClean="0">
              <a:solidFill>
                <a:schemeClr val="tx1"/>
              </a:solidFill>
            </a:rPr>
            <a:t>Le rôle de la Déclaration à titre de cadre pour la réconciliation;</a:t>
          </a:r>
          <a:endParaRPr lang="en-US" sz="2000" dirty="0" smtClean="0"/>
        </a:p>
        <a:p>
          <a:pPr>
            <a:spcAft>
              <a:spcPts val="800"/>
            </a:spcAft>
          </a:pPr>
          <a:r>
            <a:rPr lang="fr-CA" sz="2000" noProof="0" dirty="0" smtClean="0">
              <a:solidFill>
                <a:schemeClr val="tx1"/>
              </a:solidFill>
            </a:rPr>
            <a:t>La reconnaissance des droits inhérents et de l’importance du respect des traités et accords;</a:t>
          </a:r>
          <a:endParaRPr lang="en-US" sz="2000" dirty="0" smtClean="0"/>
        </a:p>
        <a:p>
          <a:pPr>
            <a:spcAft>
              <a:spcPts val="800"/>
            </a:spcAft>
          </a:pPr>
          <a:r>
            <a:rPr lang="fr-CA" sz="2000" noProof="0" dirty="0" smtClean="0">
              <a:solidFill>
                <a:schemeClr val="tx1"/>
              </a:solidFill>
            </a:rPr>
            <a:t>La nécessité de tenir compte de la diversité au sein des peuples autochtones et entre eux dans la mise en œuvre de la législation.</a:t>
          </a:r>
          <a:endParaRPr lang="en-US" sz="2000" dirty="0"/>
        </a:p>
      </dgm:t>
    </dgm:pt>
    <dgm:pt modelId="{32DB0187-8CDF-434B-9B44-E5E0D01DA092}" type="parTrans" cxnId="{E4B84A4B-7A8D-4940-A49A-9055DB2B2D7F}">
      <dgm:prSet/>
      <dgm:spPr/>
      <dgm:t>
        <a:bodyPr/>
        <a:lstStyle/>
        <a:p>
          <a:endParaRPr lang="en-US"/>
        </a:p>
      </dgm:t>
    </dgm:pt>
    <dgm:pt modelId="{2DF37E01-E812-4983-B188-96F1C2D32299}" type="sibTrans" cxnId="{E4B84A4B-7A8D-4940-A49A-9055DB2B2D7F}">
      <dgm:prSet/>
      <dgm:spPr/>
      <dgm:t>
        <a:bodyPr/>
        <a:lstStyle/>
        <a:p>
          <a:endParaRPr lang="en-US"/>
        </a:p>
      </dgm:t>
    </dgm:pt>
    <dgm:pt modelId="{F0F4031F-8A1E-4A0C-9B76-F8AB2BF6205D}" type="pres">
      <dgm:prSet presAssocID="{8F312516-56EE-4BC2-98FA-A261489213D3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1197050-15A2-4CB4-95E5-AD0996BA858A}" type="pres">
      <dgm:prSet presAssocID="{666BA769-15F4-4637-9798-6A41DE28D4C7}" presName="composite" presStyleCnt="0"/>
      <dgm:spPr/>
      <dgm:t>
        <a:bodyPr/>
        <a:lstStyle/>
        <a:p>
          <a:endParaRPr lang="en-US"/>
        </a:p>
      </dgm:t>
    </dgm:pt>
    <dgm:pt modelId="{2AE7CDA7-1606-4E90-82BC-2864CBB71AFC}" type="pres">
      <dgm:prSet presAssocID="{666BA769-15F4-4637-9798-6A41DE28D4C7}" presName="FirstChild" presStyleLbl="revTx" presStyleIdx="0" presStyleCnt="2" custScaleX="894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6AEBD5-2480-4DB1-92CB-7D7E01B0FAFF}" type="pres">
      <dgm:prSet presAssocID="{666BA769-15F4-4637-9798-6A41DE28D4C7}" presName="Parent" presStyleLbl="alignNode1" presStyleIdx="0" presStyleCnt="1" custScaleX="110896" custScaleY="56678" custLinFactNeighborY="21390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2CEFB-DD92-4A69-A470-343C5BDB5FA8}" type="pres">
      <dgm:prSet presAssocID="{666BA769-15F4-4637-9798-6A41DE28D4C7}" presName="Accent" presStyleLbl="parChTrans1D1" presStyleIdx="0" presStyleCnt="1"/>
      <dgm:spPr/>
      <dgm:t>
        <a:bodyPr/>
        <a:lstStyle/>
        <a:p>
          <a:endParaRPr lang="en-US"/>
        </a:p>
      </dgm:t>
    </dgm:pt>
    <dgm:pt modelId="{CDD7E27A-9CF0-4E5F-ABC1-B6193D0CF8E8}" type="pres">
      <dgm:prSet presAssocID="{666BA769-15F4-4637-9798-6A41DE28D4C7}" presName="Child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D11D6E-DF42-423C-9E12-5AD290EEDD80}" type="presOf" srcId="{CF9366AC-DABB-40B0-9098-E392B37D3F4B}" destId="{CDD7E27A-9CF0-4E5F-ABC1-B6193D0CF8E8}" srcOrd="0" destOrd="0" presId="urn:microsoft.com/office/officeart/2011/layout/TabList"/>
    <dgm:cxn modelId="{6C62B06B-7D47-4DDF-B661-2E7573E52F1A}" srcId="{666BA769-15F4-4637-9798-6A41DE28D4C7}" destId="{20C279AF-51F7-4486-B214-EA1D2042FEAF}" srcOrd="0" destOrd="0" parTransId="{7661ED2B-ADC2-4F8E-8B54-3BA35977D9F4}" sibTransId="{AD447346-8558-4BCD-AA43-92DF73C53564}"/>
    <dgm:cxn modelId="{818F8269-C321-406C-BA5B-54F5606FA2E6}" type="presOf" srcId="{20C279AF-51F7-4486-B214-EA1D2042FEAF}" destId="{2AE7CDA7-1606-4E90-82BC-2864CBB71AFC}" srcOrd="0" destOrd="0" presId="urn:microsoft.com/office/officeart/2011/layout/TabList"/>
    <dgm:cxn modelId="{E4B84A4B-7A8D-4940-A49A-9055DB2B2D7F}" srcId="{666BA769-15F4-4637-9798-6A41DE28D4C7}" destId="{CF9366AC-DABB-40B0-9098-E392B37D3F4B}" srcOrd="1" destOrd="0" parTransId="{32DB0187-8CDF-434B-9B44-E5E0D01DA092}" sibTransId="{2DF37E01-E812-4983-B188-96F1C2D32299}"/>
    <dgm:cxn modelId="{BDE19F8D-4F1C-4473-8542-78530963C145}" type="presOf" srcId="{8F312516-56EE-4BC2-98FA-A261489213D3}" destId="{F0F4031F-8A1E-4A0C-9B76-F8AB2BF6205D}" srcOrd="0" destOrd="0" presId="urn:microsoft.com/office/officeart/2011/layout/TabList"/>
    <dgm:cxn modelId="{D0FDA1AF-8AAE-4935-837C-95077325D3C4}" srcId="{8F312516-56EE-4BC2-98FA-A261489213D3}" destId="{666BA769-15F4-4637-9798-6A41DE28D4C7}" srcOrd="0" destOrd="0" parTransId="{2386F5D6-2ED7-404B-898F-F2D5BFAF9C30}" sibTransId="{E16B5F43-925A-454D-8246-F3B3FF8953A0}"/>
    <dgm:cxn modelId="{7F72EF5D-D06C-4624-8777-7659E56E13AC}" type="presOf" srcId="{666BA769-15F4-4637-9798-6A41DE28D4C7}" destId="{F46AEBD5-2480-4DB1-92CB-7D7E01B0FAFF}" srcOrd="0" destOrd="0" presId="urn:microsoft.com/office/officeart/2011/layout/TabList"/>
    <dgm:cxn modelId="{0A3C69E1-54AA-4862-8729-D1604CBCDC81}" type="presParOf" srcId="{F0F4031F-8A1E-4A0C-9B76-F8AB2BF6205D}" destId="{61197050-15A2-4CB4-95E5-AD0996BA858A}" srcOrd="0" destOrd="0" presId="urn:microsoft.com/office/officeart/2011/layout/TabList"/>
    <dgm:cxn modelId="{77A49F74-6AC9-41ED-A392-98C8AC30E601}" type="presParOf" srcId="{61197050-15A2-4CB4-95E5-AD0996BA858A}" destId="{2AE7CDA7-1606-4E90-82BC-2864CBB71AFC}" srcOrd="0" destOrd="0" presId="urn:microsoft.com/office/officeart/2011/layout/TabList"/>
    <dgm:cxn modelId="{444B95A3-AE75-4430-BC82-BAA49E3C1415}" type="presParOf" srcId="{61197050-15A2-4CB4-95E5-AD0996BA858A}" destId="{F46AEBD5-2480-4DB1-92CB-7D7E01B0FAFF}" srcOrd="1" destOrd="0" presId="urn:microsoft.com/office/officeart/2011/layout/TabList"/>
    <dgm:cxn modelId="{4071B4A8-3ED8-4FC8-A049-7362C388DDD9}" type="presParOf" srcId="{61197050-15A2-4CB4-95E5-AD0996BA858A}" destId="{4912CEFB-DD92-4A69-A470-343C5BDB5FA8}" srcOrd="2" destOrd="0" presId="urn:microsoft.com/office/officeart/2011/layout/TabList"/>
    <dgm:cxn modelId="{4E0AF9E5-28DE-46AA-B3DC-BD5904CB80AA}" type="presParOf" srcId="{F0F4031F-8A1E-4A0C-9B76-F8AB2BF6205D}" destId="{CDD7E27A-9CF0-4E5F-ABC1-B6193D0CF8E8}" srcOrd="1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312516-56EE-4BC2-98FA-A261489213D3}" type="doc">
      <dgm:prSet loTypeId="urn:microsoft.com/office/officeart/2011/layout/Tab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66BA769-15F4-4637-9798-6A41DE28D4C7}">
      <dgm:prSet phldrT="[Text]" custT="1"/>
      <dgm:spPr/>
      <dgm:t>
        <a:bodyPr/>
        <a:lstStyle/>
        <a:p>
          <a:r>
            <a:rPr lang="en-US" sz="3200" b="1" dirty="0" smtClean="0"/>
            <a:t>Article 2</a:t>
          </a:r>
          <a:endParaRPr lang="en-US" sz="3200" b="1" dirty="0"/>
        </a:p>
      </dgm:t>
    </dgm:pt>
    <dgm:pt modelId="{2386F5D6-2ED7-404B-898F-F2D5BFAF9C30}" type="parTrans" cxnId="{D0FDA1AF-8AAE-4935-837C-95077325D3C4}">
      <dgm:prSet/>
      <dgm:spPr/>
      <dgm:t>
        <a:bodyPr/>
        <a:lstStyle/>
        <a:p>
          <a:endParaRPr lang="en-US"/>
        </a:p>
      </dgm:t>
    </dgm:pt>
    <dgm:pt modelId="{E16B5F43-925A-454D-8246-F3B3FF8953A0}" type="sibTrans" cxnId="{D0FDA1AF-8AAE-4935-837C-95077325D3C4}">
      <dgm:prSet/>
      <dgm:spPr/>
      <dgm:t>
        <a:bodyPr/>
        <a:lstStyle/>
        <a:p>
          <a:endParaRPr lang="en-US"/>
        </a:p>
      </dgm:t>
    </dgm:pt>
    <dgm:pt modelId="{1FFFC0C8-3E57-4785-B4A3-0B7BC4825BE2}">
      <dgm:prSet phldrT="[Text]" custT="1"/>
      <dgm:spPr/>
      <dgm:t>
        <a:bodyPr/>
        <a:lstStyle/>
        <a:p>
          <a:r>
            <a:rPr lang="fr-CA" sz="2500" noProof="0" dirty="0" smtClean="0">
              <a:solidFill>
                <a:schemeClr val="tx1"/>
              </a:solidFill>
            </a:rPr>
            <a:t>Énonce les éléments d’interprétation, notamment : </a:t>
          </a:r>
          <a:endParaRPr lang="en-US" sz="2500" dirty="0"/>
        </a:p>
      </dgm:t>
    </dgm:pt>
    <dgm:pt modelId="{93F60969-9C7D-4D85-A011-49B2BE5CB4F9}" type="parTrans" cxnId="{26F33470-4BD0-4C9C-A5B7-6F8848650E71}">
      <dgm:prSet/>
      <dgm:spPr/>
      <dgm:t>
        <a:bodyPr/>
        <a:lstStyle/>
        <a:p>
          <a:endParaRPr lang="en-US"/>
        </a:p>
      </dgm:t>
    </dgm:pt>
    <dgm:pt modelId="{D1639DA2-080A-4E21-86E5-FC2D27E78FEF}" type="sibTrans" cxnId="{26F33470-4BD0-4C9C-A5B7-6F8848650E71}">
      <dgm:prSet/>
      <dgm:spPr/>
      <dgm:t>
        <a:bodyPr/>
        <a:lstStyle/>
        <a:p>
          <a:endParaRPr lang="en-US"/>
        </a:p>
      </dgm:t>
    </dgm:pt>
    <dgm:pt modelId="{1D8489D0-DB6B-45E2-9DD9-B50909D55169}">
      <dgm:prSet phldrT="[Text]" custT="1"/>
      <dgm:spPr/>
      <dgm:t>
        <a:bodyPr/>
        <a:lstStyle/>
        <a:p>
          <a:r>
            <a:rPr lang="fr-CA" sz="2000" noProof="0" dirty="0" smtClean="0"/>
            <a:t>Des définitions, y compris les définitions de « Déclaration » et </a:t>
          </a:r>
          <a:br>
            <a:rPr lang="fr-CA" sz="2000" noProof="0" dirty="0" smtClean="0"/>
          </a:br>
          <a:r>
            <a:rPr lang="fr-CA" sz="2000" noProof="0" dirty="0" smtClean="0"/>
            <a:t>de « peuples autochtones »;</a:t>
          </a:r>
          <a:endParaRPr lang="en-US" sz="2000" dirty="0" smtClean="0"/>
        </a:p>
        <a:p>
          <a:r>
            <a:rPr lang="fr-CA" sz="2000" noProof="0" dirty="0" smtClean="0"/>
            <a:t>Une disposition de non-dérogation;</a:t>
          </a:r>
          <a:endParaRPr lang="en-US" sz="2000" dirty="0" smtClean="0"/>
        </a:p>
        <a:p>
          <a:r>
            <a:rPr lang="fr-CA" sz="2000" noProof="0" dirty="0" smtClean="0">
              <a:solidFill>
                <a:schemeClr val="tx1"/>
              </a:solidFill>
            </a:rPr>
            <a:t>Précise que la Loi ne retarde pas l’application de la Déclaration comme outil d’interprétation en droit canadien.</a:t>
          </a:r>
          <a:endParaRPr lang="fr-CA" sz="2000" noProof="0" dirty="0" smtClean="0"/>
        </a:p>
        <a:p>
          <a:endParaRPr lang="en-US" sz="2000" dirty="0" smtClean="0"/>
        </a:p>
        <a:p>
          <a:endParaRPr lang="en-US" sz="2000" dirty="0"/>
        </a:p>
      </dgm:t>
    </dgm:pt>
    <dgm:pt modelId="{4C269A20-3ECF-4C57-8363-A653155DB824}" type="parTrans" cxnId="{5BF60789-28FC-40E9-87FB-4D4463B6FFDD}">
      <dgm:prSet/>
      <dgm:spPr/>
      <dgm:t>
        <a:bodyPr/>
        <a:lstStyle/>
        <a:p>
          <a:endParaRPr lang="en-US"/>
        </a:p>
      </dgm:t>
    </dgm:pt>
    <dgm:pt modelId="{50E56843-8506-4FF6-85E5-19906985E626}" type="sibTrans" cxnId="{5BF60789-28FC-40E9-87FB-4D4463B6FFDD}">
      <dgm:prSet/>
      <dgm:spPr/>
      <dgm:t>
        <a:bodyPr/>
        <a:lstStyle/>
        <a:p>
          <a:endParaRPr lang="en-US"/>
        </a:p>
      </dgm:t>
    </dgm:pt>
    <dgm:pt modelId="{F0F4031F-8A1E-4A0C-9B76-F8AB2BF6205D}" type="pres">
      <dgm:prSet presAssocID="{8F312516-56EE-4BC2-98FA-A261489213D3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1197050-15A2-4CB4-95E5-AD0996BA858A}" type="pres">
      <dgm:prSet presAssocID="{666BA769-15F4-4637-9798-6A41DE28D4C7}" presName="composite" presStyleCnt="0"/>
      <dgm:spPr/>
      <dgm:t>
        <a:bodyPr/>
        <a:lstStyle/>
        <a:p>
          <a:endParaRPr lang="en-US"/>
        </a:p>
      </dgm:t>
    </dgm:pt>
    <dgm:pt modelId="{2AE7CDA7-1606-4E90-82BC-2864CBB71AFC}" type="pres">
      <dgm:prSet presAssocID="{666BA769-15F4-4637-9798-6A41DE28D4C7}" presName="First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6AEBD5-2480-4DB1-92CB-7D7E01B0FAFF}" type="pres">
      <dgm:prSet presAssocID="{666BA769-15F4-4637-9798-6A41DE28D4C7}" presName="Parent" presStyleLbl="alignNode1" presStyleIdx="0" presStyleCnt="1" custScaleY="56701" custLinFactNeighborX="-721" custLinFactNeighborY="21383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2CEFB-DD92-4A69-A470-343C5BDB5FA8}" type="pres">
      <dgm:prSet presAssocID="{666BA769-15F4-4637-9798-6A41DE28D4C7}" presName="Accent" presStyleLbl="parChTrans1D1" presStyleIdx="0" presStyleCnt="1"/>
      <dgm:spPr/>
      <dgm:t>
        <a:bodyPr/>
        <a:lstStyle/>
        <a:p>
          <a:endParaRPr lang="en-US"/>
        </a:p>
      </dgm:t>
    </dgm:pt>
    <dgm:pt modelId="{CDD7E27A-9CF0-4E5F-ABC1-B6193D0CF8E8}" type="pres">
      <dgm:prSet presAssocID="{666BA769-15F4-4637-9798-6A41DE28D4C7}" presName="Child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B5E817F-3975-4BC4-B7C2-7A70A80837F6}" type="presOf" srcId="{1D8489D0-DB6B-45E2-9DD9-B50909D55169}" destId="{CDD7E27A-9CF0-4E5F-ABC1-B6193D0CF8E8}" srcOrd="0" destOrd="0" presId="urn:microsoft.com/office/officeart/2011/layout/TabList"/>
    <dgm:cxn modelId="{5BF60789-28FC-40E9-87FB-4D4463B6FFDD}" srcId="{666BA769-15F4-4637-9798-6A41DE28D4C7}" destId="{1D8489D0-DB6B-45E2-9DD9-B50909D55169}" srcOrd="1" destOrd="0" parTransId="{4C269A20-3ECF-4C57-8363-A653155DB824}" sibTransId="{50E56843-8506-4FF6-85E5-19906985E626}"/>
    <dgm:cxn modelId="{26F33470-4BD0-4C9C-A5B7-6F8848650E71}" srcId="{666BA769-15F4-4637-9798-6A41DE28D4C7}" destId="{1FFFC0C8-3E57-4785-B4A3-0B7BC4825BE2}" srcOrd="0" destOrd="0" parTransId="{93F60969-9C7D-4D85-A011-49B2BE5CB4F9}" sibTransId="{D1639DA2-080A-4E21-86E5-FC2D27E78FEF}"/>
    <dgm:cxn modelId="{BDE19F8D-4F1C-4473-8542-78530963C145}" type="presOf" srcId="{8F312516-56EE-4BC2-98FA-A261489213D3}" destId="{F0F4031F-8A1E-4A0C-9B76-F8AB2BF6205D}" srcOrd="0" destOrd="0" presId="urn:microsoft.com/office/officeart/2011/layout/TabList"/>
    <dgm:cxn modelId="{6674F2EE-913D-4A06-9833-88AF5052C3DE}" type="presOf" srcId="{1FFFC0C8-3E57-4785-B4A3-0B7BC4825BE2}" destId="{2AE7CDA7-1606-4E90-82BC-2864CBB71AFC}" srcOrd="0" destOrd="0" presId="urn:microsoft.com/office/officeart/2011/layout/TabList"/>
    <dgm:cxn modelId="{D0FDA1AF-8AAE-4935-837C-95077325D3C4}" srcId="{8F312516-56EE-4BC2-98FA-A261489213D3}" destId="{666BA769-15F4-4637-9798-6A41DE28D4C7}" srcOrd="0" destOrd="0" parTransId="{2386F5D6-2ED7-404B-898F-F2D5BFAF9C30}" sibTransId="{E16B5F43-925A-454D-8246-F3B3FF8953A0}"/>
    <dgm:cxn modelId="{7F72EF5D-D06C-4624-8777-7659E56E13AC}" type="presOf" srcId="{666BA769-15F4-4637-9798-6A41DE28D4C7}" destId="{F46AEBD5-2480-4DB1-92CB-7D7E01B0FAFF}" srcOrd="0" destOrd="0" presId="urn:microsoft.com/office/officeart/2011/layout/TabList"/>
    <dgm:cxn modelId="{0A3C69E1-54AA-4862-8729-D1604CBCDC81}" type="presParOf" srcId="{F0F4031F-8A1E-4A0C-9B76-F8AB2BF6205D}" destId="{61197050-15A2-4CB4-95E5-AD0996BA858A}" srcOrd="0" destOrd="0" presId="urn:microsoft.com/office/officeart/2011/layout/TabList"/>
    <dgm:cxn modelId="{77A49F74-6AC9-41ED-A392-98C8AC30E601}" type="presParOf" srcId="{61197050-15A2-4CB4-95E5-AD0996BA858A}" destId="{2AE7CDA7-1606-4E90-82BC-2864CBB71AFC}" srcOrd="0" destOrd="0" presId="urn:microsoft.com/office/officeart/2011/layout/TabList"/>
    <dgm:cxn modelId="{444B95A3-AE75-4430-BC82-BAA49E3C1415}" type="presParOf" srcId="{61197050-15A2-4CB4-95E5-AD0996BA858A}" destId="{F46AEBD5-2480-4DB1-92CB-7D7E01B0FAFF}" srcOrd="1" destOrd="0" presId="urn:microsoft.com/office/officeart/2011/layout/TabList"/>
    <dgm:cxn modelId="{4071B4A8-3ED8-4FC8-A049-7362C388DDD9}" type="presParOf" srcId="{61197050-15A2-4CB4-95E5-AD0996BA858A}" destId="{4912CEFB-DD92-4A69-A470-343C5BDB5FA8}" srcOrd="2" destOrd="0" presId="urn:microsoft.com/office/officeart/2011/layout/TabList"/>
    <dgm:cxn modelId="{4E0AF9E5-28DE-46AA-B3DC-BD5904CB80AA}" type="presParOf" srcId="{F0F4031F-8A1E-4A0C-9B76-F8AB2BF6205D}" destId="{CDD7E27A-9CF0-4E5F-ABC1-B6193D0CF8E8}" srcOrd="1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312516-56EE-4BC2-98FA-A261489213D3}" type="doc">
      <dgm:prSet loTypeId="urn:microsoft.com/office/officeart/2011/layout/Tab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66BA769-15F4-4637-9798-6A41DE28D4C7}">
      <dgm:prSet phldrT="[Text]" custT="1"/>
      <dgm:spPr/>
      <dgm:t>
        <a:bodyPr/>
        <a:lstStyle/>
        <a:p>
          <a:r>
            <a:rPr lang="en-US" sz="3200" b="1" dirty="0" smtClean="0"/>
            <a:t>Article 3</a:t>
          </a:r>
          <a:endParaRPr lang="en-US" sz="3200" b="1" dirty="0"/>
        </a:p>
      </dgm:t>
    </dgm:pt>
    <dgm:pt modelId="{2386F5D6-2ED7-404B-898F-F2D5BFAF9C30}" type="parTrans" cxnId="{D0FDA1AF-8AAE-4935-837C-95077325D3C4}">
      <dgm:prSet/>
      <dgm:spPr/>
      <dgm:t>
        <a:bodyPr/>
        <a:lstStyle/>
        <a:p>
          <a:endParaRPr lang="en-US"/>
        </a:p>
      </dgm:t>
    </dgm:pt>
    <dgm:pt modelId="{E16B5F43-925A-454D-8246-F3B3FF8953A0}" type="sibTrans" cxnId="{D0FDA1AF-8AAE-4935-837C-95077325D3C4}">
      <dgm:prSet/>
      <dgm:spPr/>
      <dgm:t>
        <a:bodyPr/>
        <a:lstStyle/>
        <a:p>
          <a:endParaRPr lang="en-US"/>
        </a:p>
      </dgm:t>
    </dgm:pt>
    <dgm:pt modelId="{1B336D3D-1C80-46A1-A8C1-89CE9738F9C3}">
      <dgm:prSet phldrT="[Text]" custT="1"/>
      <dgm:spPr/>
      <dgm:t>
        <a:bodyPr/>
        <a:lstStyle/>
        <a:p>
          <a:r>
            <a:rPr lang="fr-CA" sz="2500" noProof="0" dirty="0" smtClean="0">
              <a:solidFill>
                <a:schemeClr val="tx1"/>
              </a:solidFill>
            </a:rPr>
            <a:t>Prévoit la désignation d’un ministre </a:t>
          </a:r>
          <a:br>
            <a:rPr lang="fr-CA" sz="2500" noProof="0" dirty="0" smtClean="0">
              <a:solidFill>
                <a:schemeClr val="tx1"/>
              </a:solidFill>
            </a:rPr>
          </a:br>
          <a:r>
            <a:rPr lang="fr-CA" sz="2500" noProof="0" dirty="0" smtClean="0">
              <a:solidFill>
                <a:schemeClr val="tx1"/>
              </a:solidFill>
            </a:rPr>
            <a:t>chargé de l’application de la Loi </a:t>
          </a:r>
          <a:endParaRPr lang="en-US" sz="2500" dirty="0"/>
        </a:p>
      </dgm:t>
    </dgm:pt>
    <dgm:pt modelId="{4AB4DAAA-DFFF-4FA4-B5C5-ECD292FDE9E4}" type="parTrans" cxnId="{AB9F443B-C567-4CD0-AD82-E77A0BE2FA2A}">
      <dgm:prSet/>
      <dgm:spPr/>
      <dgm:t>
        <a:bodyPr/>
        <a:lstStyle/>
        <a:p>
          <a:endParaRPr lang="en-US"/>
        </a:p>
      </dgm:t>
    </dgm:pt>
    <dgm:pt modelId="{08F9CFDA-4FE4-4DB2-BCB0-61190A227679}" type="sibTrans" cxnId="{AB9F443B-C567-4CD0-AD82-E77A0BE2FA2A}">
      <dgm:prSet/>
      <dgm:spPr/>
      <dgm:t>
        <a:bodyPr/>
        <a:lstStyle/>
        <a:p>
          <a:endParaRPr lang="en-US"/>
        </a:p>
      </dgm:t>
    </dgm:pt>
    <dgm:pt modelId="{4D01485D-4F3B-4ABE-8F59-1888938C7D22}">
      <dgm:prSet phldrT="[Text]" custT="1"/>
      <dgm:spPr/>
      <dgm:t>
        <a:bodyPr/>
        <a:lstStyle/>
        <a:p>
          <a:r>
            <a:rPr lang="fr-CA" sz="2000" noProof="0" dirty="0" smtClean="0">
              <a:solidFill>
                <a:schemeClr val="tx1"/>
              </a:solidFill>
            </a:rPr>
            <a:t>Le ministre de la Justice a été désigné à titre de ministre chargé de l’application de la Loi par décret en conseil, le</a:t>
          </a:r>
          <a:r>
            <a:rPr lang="fr-CA" sz="2000" noProof="0" dirty="0" smtClean="0">
              <a:solidFill>
                <a:schemeClr val="tx1"/>
              </a:solidFill>
              <a:latin typeface="Century Gothic" panose="020B0502020202020204" pitchFamily="34" charset="0"/>
            </a:rPr>
            <a:t> </a:t>
          </a:r>
          <a:r>
            <a:rPr lang="fr-CA" sz="2000" noProof="0" dirty="0" smtClean="0">
              <a:solidFill>
                <a:schemeClr val="tx1"/>
              </a:solidFill>
            </a:rPr>
            <a:t>24 juin 2021.</a:t>
          </a:r>
          <a:endParaRPr lang="en-US" sz="2000" dirty="0"/>
        </a:p>
      </dgm:t>
    </dgm:pt>
    <dgm:pt modelId="{D5CADA71-F037-484C-A008-B320330B5743}" type="parTrans" cxnId="{9B45EDEB-F45B-42B4-A49E-8E6F07AC74A7}">
      <dgm:prSet/>
      <dgm:spPr/>
      <dgm:t>
        <a:bodyPr/>
        <a:lstStyle/>
        <a:p>
          <a:endParaRPr lang="en-US"/>
        </a:p>
      </dgm:t>
    </dgm:pt>
    <dgm:pt modelId="{F40F44ED-98DE-4071-998A-013FBE525BA1}" type="sibTrans" cxnId="{9B45EDEB-F45B-42B4-A49E-8E6F07AC74A7}">
      <dgm:prSet/>
      <dgm:spPr/>
      <dgm:t>
        <a:bodyPr/>
        <a:lstStyle/>
        <a:p>
          <a:endParaRPr lang="en-US"/>
        </a:p>
      </dgm:t>
    </dgm:pt>
    <dgm:pt modelId="{F0F4031F-8A1E-4A0C-9B76-F8AB2BF6205D}" type="pres">
      <dgm:prSet presAssocID="{8F312516-56EE-4BC2-98FA-A261489213D3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1197050-15A2-4CB4-95E5-AD0996BA858A}" type="pres">
      <dgm:prSet presAssocID="{666BA769-15F4-4637-9798-6A41DE28D4C7}" presName="composite" presStyleCnt="0"/>
      <dgm:spPr/>
      <dgm:t>
        <a:bodyPr/>
        <a:lstStyle/>
        <a:p>
          <a:endParaRPr lang="en-US"/>
        </a:p>
      </dgm:t>
    </dgm:pt>
    <dgm:pt modelId="{2AE7CDA7-1606-4E90-82BC-2864CBB71AFC}" type="pres">
      <dgm:prSet presAssocID="{666BA769-15F4-4637-9798-6A41DE28D4C7}" presName="First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6AEBD5-2480-4DB1-92CB-7D7E01B0FAFF}" type="pres">
      <dgm:prSet presAssocID="{666BA769-15F4-4637-9798-6A41DE28D4C7}" presName="Parent" presStyleLbl="alignNode1" presStyleIdx="0" presStyleCnt="1" custScaleY="49231" custLinFactNeighborX="-721" custLinFactNeighborY="25286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2CEFB-DD92-4A69-A470-343C5BDB5FA8}" type="pres">
      <dgm:prSet presAssocID="{666BA769-15F4-4637-9798-6A41DE28D4C7}" presName="Accent" presStyleLbl="parChTrans1D1" presStyleIdx="0" presStyleCnt="1"/>
      <dgm:spPr/>
      <dgm:t>
        <a:bodyPr/>
        <a:lstStyle/>
        <a:p>
          <a:endParaRPr lang="en-US"/>
        </a:p>
      </dgm:t>
    </dgm:pt>
    <dgm:pt modelId="{CDD7E27A-9CF0-4E5F-ABC1-B6193D0CF8E8}" type="pres">
      <dgm:prSet presAssocID="{666BA769-15F4-4637-9798-6A41DE28D4C7}" presName="Child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178CC30-19BA-48FD-8036-D8A8985BF6E8}" type="presOf" srcId="{1B336D3D-1C80-46A1-A8C1-89CE9738F9C3}" destId="{2AE7CDA7-1606-4E90-82BC-2864CBB71AFC}" srcOrd="0" destOrd="0" presId="urn:microsoft.com/office/officeart/2011/layout/TabList"/>
    <dgm:cxn modelId="{2C75E4EE-1E92-4C4D-A7A1-714DEB160F1A}" type="presOf" srcId="{4D01485D-4F3B-4ABE-8F59-1888938C7D22}" destId="{CDD7E27A-9CF0-4E5F-ABC1-B6193D0CF8E8}" srcOrd="0" destOrd="0" presId="urn:microsoft.com/office/officeart/2011/layout/TabList"/>
    <dgm:cxn modelId="{AB9F443B-C567-4CD0-AD82-E77A0BE2FA2A}" srcId="{666BA769-15F4-4637-9798-6A41DE28D4C7}" destId="{1B336D3D-1C80-46A1-A8C1-89CE9738F9C3}" srcOrd="0" destOrd="0" parTransId="{4AB4DAAA-DFFF-4FA4-B5C5-ECD292FDE9E4}" sibTransId="{08F9CFDA-4FE4-4DB2-BCB0-61190A227679}"/>
    <dgm:cxn modelId="{9B45EDEB-F45B-42B4-A49E-8E6F07AC74A7}" srcId="{666BA769-15F4-4637-9798-6A41DE28D4C7}" destId="{4D01485D-4F3B-4ABE-8F59-1888938C7D22}" srcOrd="1" destOrd="0" parTransId="{D5CADA71-F037-484C-A008-B320330B5743}" sibTransId="{F40F44ED-98DE-4071-998A-013FBE525BA1}"/>
    <dgm:cxn modelId="{BDE19F8D-4F1C-4473-8542-78530963C145}" type="presOf" srcId="{8F312516-56EE-4BC2-98FA-A261489213D3}" destId="{F0F4031F-8A1E-4A0C-9B76-F8AB2BF6205D}" srcOrd="0" destOrd="0" presId="urn:microsoft.com/office/officeart/2011/layout/TabList"/>
    <dgm:cxn modelId="{D0FDA1AF-8AAE-4935-837C-95077325D3C4}" srcId="{8F312516-56EE-4BC2-98FA-A261489213D3}" destId="{666BA769-15F4-4637-9798-6A41DE28D4C7}" srcOrd="0" destOrd="0" parTransId="{2386F5D6-2ED7-404B-898F-F2D5BFAF9C30}" sibTransId="{E16B5F43-925A-454D-8246-F3B3FF8953A0}"/>
    <dgm:cxn modelId="{7F72EF5D-D06C-4624-8777-7659E56E13AC}" type="presOf" srcId="{666BA769-15F4-4637-9798-6A41DE28D4C7}" destId="{F46AEBD5-2480-4DB1-92CB-7D7E01B0FAFF}" srcOrd="0" destOrd="0" presId="urn:microsoft.com/office/officeart/2011/layout/TabList"/>
    <dgm:cxn modelId="{0A3C69E1-54AA-4862-8729-D1604CBCDC81}" type="presParOf" srcId="{F0F4031F-8A1E-4A0C-9B76-F8AB2BF6205D}" destId="{61197050-15A2-4CB4-95E5-AD0996BA858A}" srcOrd="0" destOrd="0" presId="urn:microsoft.com/office/officeart/2011/layout/TabList"/>
    <dgm:cxn modelId="{77A49F74-6AC9-41ED-A392-98C8AC30E601}" type="presParOf" srcId="{61197050-15A2-4CB4-95E5-AD0996BA858A}" destId="{2AE7CDA7-1606-4E90-82BC-2864CBB71AFC}" srcOrd="0" destOrd="0" presId="urn:microsoft.com/office/officeart/2011/layout/TabList"/>
    <dgm:cxn modelId="{444B95A3-AE75-4430-BC82-BAA49E3C1415}" type="presParOf" srcId="{61197050-15A2-4CB4-95E5-AD0996BA858A}" destId="{F46AEBD5-2480-4DB1-92CB-7D7E01B0FAFF}" srcOrd="1" destOrd="0" presId="urn:microsoft.com/office/officeart/2011/layout/TabList"/>
    <dgm:cxn modelId="{4071B4A8-3ED8-4FC8-A049-7362C388DDD9}" type="presParOf" srcId="{61197050-15A2-4CB4-95E5-AD0996BA858A}" destId="{4912CEFB-DD92-4A69-A470-343C5BDB5FA8}" srcOrd="2" destOrd="0" presId="urn:microsoft.com/office/officeart/2011/layout/TabList"/>
    <dgm:cxn modelId="{4E0AF9E5-28DE-46AA-B3DC-BD5904CB80AA}" type="presParOf" srcId="{F0F4031F-8A1E-4A0C-9B76-F8AB2BF6205D}" destId="{CDD7E27A-9CF0-4E5F-ABC1-B6193D0CF8E8}" srcOrd="1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F312516-56EE-4BC2-98FA-A261489213D3}" type="doc">
      <dgm:prSet loTypeId="urn:microsoft.com/office/officeart/2011/layout/Tab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66BA769-15F4-4637-9798-6A41DE28D4C7}">
      <dgm:prSet phldrT="[Text]" custT="1"/>
      <dgm:spPr/>
      <dgm:t>
        <a:bodyPr/>
        <a:lstStyle/>
        <a:p>
          <a:r>
            <a:rPr lang="en-US" sz="3200" b="1" dirty="0" smtClean="0"/>
            <a:t>Article 4</a:t>
          </a:r>
          <a:endParaRPr lang="en-US" sz="3200" b="1" dirty="0"/>
        </a:p>
      </dgm:t>
    </dgm:pt>
    <dgm:pt modelId="{2386F5D6-2ED7-404B-898F-F2D5BFAF9C30}" type="parTrans" cxnId="{D0FDA1AF-8AAE-4935-837C-95077325D3C4}">
      <dgm:prSet/>
      <dgm:spPr/>
      <dgm:t>
        <a:bodyPr/>
        <a:lstStyle/>
        <a:p>
          <a:endParaRPr lang="en-US"/>
        </a:p>
      </dgm:t>
    </dgm:pt>
    <dgm:pt modelId="{E16B5F43-925A-454D-8246-F3B3FF8953A0}" type="sibTrans" cxnId="{D0FDA1AF-8AAE-4935-837C-95077325D3C4}">
      <dgm:prSet/>
      <dgm:spPr/>
      <dgm:t>
        <a:bodyPr/>
        <a:lstStyle/>
        <a:p>
          <a:endParaRPr lang="en-US"/>
        </a:p>
      </dgm:t>
    </dgm:pt>
    <dgm:pt modelId="{20C279AF-51F7-4486-B214-EA1D2042FEAF}">
      <dgm:prSet phldrT="[Text]" custT="1"/>
      <dgm:spPr/>
      <dgm:t>
        <a:bodyPr/>
        <a:lstStyle/>
        <a:p>
          <a:r>
            <a:rPr lang="fr-CA" sz="2500" noProof="0" dirty="0" smtClean="0">
              <a:solidFill>
                <a:schemeClr val="tx1"/>
              </a:solidFill>
            </a:rPr>
            <a:t>Énonce l’objet de la Loi de la façon suivante :</a:t>
          </a:r>
          <a:endParaRPr lang="en-US" sz="2500" dirty="0"/>
        </a:p>
      </dgm:t>
    </dgm:pt>
    <dgm:pt modelId="{7661ED2B-ADC2-4F8E-8B54-3BA35977D9F4}" type="parTrans" cxnId="{6C62B06B-7D47-4DDF-B661-2E7573E52F1A}">
      <dgm:prSet/>
      <dgm:spPr/>
      <dgm:t>
        <a:bodyPr/>
        <a:lstStyle/>
        <a:p>
          <a:endParaRPr lang="en-US"/>
        </a:p>
      </dgm:t>
    </dgm:pt>
    <dgm:pt modelId="{AD447346-8558-4BCD-AA43-92DF73C53564}" type="sibTrans" cxnId="{6C62B06B-7D47-4DDF-B661-2E7573E52F1A}">
      <dgm:prSet/>
      <dgm:spPr/>
      <dgm:t>
        <a:bodyPr/>
        <a:lstStyle/>
        <a:p>
          <a:endParaRPr lang="en-US"/>
        </a:p>
      </dgm:t>
    </dgm:pt>
    <dgm:pt modelId="{CF9366AC-DABB-40B0-9098-E392B37D3F4B}">
      <dgm:prSet phldrT="[Text]" custT="1"/>
      <dgm:spPr/>
      <dgm:t>
        <a:bodyPr/>
        <a:lstStyle/>
        <a:p>
          <a:pPr>
            <a:spcAft>
              <a:spcPts val="800"/>
            </a:spcAft>
          </a:pPr>
          <a:r>
            <a:rPr lang="fr-CA" sz="2000" dirty="0" smtClean="0">
              <a:solidFill>
                <a:schemeClr val="tx1"/>
              </a:solidFill>
            </a:rPr>
            <a:t>Confirmer que la Déclaration constitue un « instrument international universel en matière de droits de la personne qui trouve application en droit canadien »</a:t>
          </a:r>
          <a:r>
            <a:rPr lang="en-US" sz="2000" dirty="0" smtClean="0">
              <a:solidFill>
                <a:schemeClr val="tx1"/>
              </a:solidFill>
            </a:rPr>
            <a:t>;</a:t>
          </a:r>
          <a:endParaRPr lang="en-US" sz="2000" dirty="0" smtClean="0"/>
        </a:p>
        <a:p>
          <a:pPr>
            <a:spcAft>
              <a:spcPts val="800"/>
            </a:spcAft>
          </a:pPr>
          <a:r>
            <a:rPr lang="fr-CA" sz="2000" dirty="0" smtClean="0">
              <a:solidFill>
                <a:schemeClr val="tx1"/>
              </a:solidFill>
            </a:rPr>
            <a:t>Encadrer la mise en œuvre de la Déclaration par </a:t>
          </a:r>
          <a:br>
            <a:rPr lang="fr-CA" sz="2000" dirty="0" smtClean="0">
              <a:solidFill>
                <a:schemeClr val="tx1"/>
              </a:solidFill>
            </a:rPr>
          </a:br>
          <a:r>
            <a:rPr lang="fr-CA" sz="2000" dirty="0" smtClean="0">
              <a:solidFill>
                <a:schemeClr val="tx1"/>
              </a:solidFill>
            </a:rPr>
            <a:t>le gouvernement du Canada</a:t>
          </a:r>
          <a:r>
            <a:rPr lang="en-US" sz="2000" dirty="0" smtClean="0">
              <a:solidFill>
                <a:schemeClr val="tx1"/>
              </a:solidFill>
            </a:rPr>
            <a:t>.</a:t>
          </a:r>
          <a:endParaRPr lang="en-US" sz="2000" dirty="0"/>
        </a:p>
      </dgm:t>
    </dgm:pt>
    <dgm:pt modelId="{32DB0187-8CDF-434B-9B44-E5E0D01DA092}" type="parTrans" cxnId="{E4B84A4B-7A8D-4940-A49A-9055DB2B2D7F}">
      <dgm:prSet/>
      <dgm:spPr/>
      <dgm:t>
        <a:bodyPr/>
        <a:lstStyle/>
        <a:p>
          <a:endParaRPr lang="en-US"/>
        </a:p>
      </dgm:t>
    </dgm:pt>
    <dgm:pt modelId="{2DF37E01-E812-4983-B188-96F1C2D32299}" type="sibTrans" cxnId="{E4B84A4B-7A8D-4940-A49A-9055DB2B2D7F}">
      <dgm:prSet/>
      <dgm:spPr/>
      <dgm:t>
        <a:bodyPr/>
        <a:lstStyle/>
        <a:p>
          <a:endParaRPr lang="en-US"/>
        </a:p>
      </dgm:t>
    </dgm:pt>
    <dgm:pt modelId="{F0F4031F-8A1E-4A0C-9B76-F8AB2BF6205D}" type="pres">
      <dgm:prSet presAssocID="{8F312516-56EE-4BC2-98FA-A261489213D3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1197050-15A2-4CB4-95E5-AD0996BA858A}" type="pres">
      <dgm:prSet presAssocID="{666BA769-15F4-4637-9798-6A41DE28D4C7}" presName="composite" presStyleCnt="0"/>
      <dgm:spPr/>
      <dgm:t>
        <a:bodyPr/>
        <a:lstStyle/>
        <a:p>
          <a:endParaRPr lang="en-US"/>
        </a:p>
      </dgm:t>
    </dgm:pt>
    <dgm:pt modelId="{2AE7CDA7-1606-4E90-82BC-2864CBB71AFC}" type="pres">
      <dgm:prSet presAssocID="{666BA769-15F4-4637-9798-6A41DE28D4C7}" presName="First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6AEBD5-2480-4DB1-92CB-7D7E01B0FAFF}" type="pres">
      <dgm:prSet presAssocID="{666BA769-15F4-4637-9798-6A41DE28D4C7}" presName="Parent" presStyleLbl="alignNode1" presStyleIdx="0" presStyleCnt="1" custScaleY="46313" custLinFactNeighborX="-721" custLinFactNeighborY="25959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2CEFB-DD92-4A69-A470-343C5BDB5FA8}" type="pres">
      <dgm:prSet presAssocID="{666BA769-15F4-4637-9798-6A41DE28D4C7}" presName="Accent" presStyleLbl="parChTrans1D1" presStyleIdx="0" presStyleCnt="1"/>
      <dgm:spPr/>
      <dgm:t>
        <a:bodyPr/>
        <a:lstStyle/>
        <a:p>
          <a:endParaRPr lang="en-US"/>
        </a:p>
      </dgm:t>
    </dgm:pt>
    <dgm:pt modelId="{CDD7E27A-9CF0-4E5F-ABC1-B6193D0CF8E8}" type="pres">
      <dgm:prSet presAssocID="{666BA769-15F4-4637-9798-6A41DE28D4C7}" presName="Child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D11D6E-DF42-423C-9E12-5AD290EEDD80}" type="presOf" srcId="{CF9366AC-DABB-40B0-9098-E392B37D3F4B}" destId="{CDD7E27A-9CF0-4E5F-ABC1-B6193D0CF8E8}" srcOrd="0" destOrd="0" presId="urn:microsoft.com/office/officeart/2011/layout/TabList"/>
    <dgm:cxn modelId="{6C62B06B-7D47-4DDF-B661-2E7573E52F1A}" srcId="{666BA769-15F4-4637-9798-6A41DE28D4C7}" destId="{20C279AF-51F7-4486-B214-EA1D2042FEAF}" srcOrd="0" destOrd="0" parTransId="{7661ED2B-ADC2-4F8E-8B54-3BA35977D9F4}" sibTransId="{AD447346-8558-4BCD-AA43-92DF73C53564}"/>
    <dgm:cxn modelId="{818F8269-C321-406C-BA5B-54F5606FA2E6}" type="presOf" srcId="{20C279AF-51F7-4486-B214-EA1D2042FEAF}" destId="{2AE7CDA7-1606-4E90-82BC-2864CBB71AFC}" srcOrd="0" destOrd="0" presId="urn:microsoft.com/office/officeart/2011/layout/TabList"/>
    <dgm:cxn modelId="{E4B84A4B-7A8D-4940-A49A-9055DB2B2D7F}" srcId="{666BA769-15F4-4637-9798-6A41DE28D4C7}" destId="{CF9366AC-DABB-40B0-9098-E392B37D3F4B}" srcOrd="1" destOrd="0" parTransId="{32DB0187-8CDF-434B-9B44-E5E0D01DA092}" sibTransId="{2DF37E01-E812-4983-B188-96F1C2D32299}"/>
    <dgm:cxn modelId="{BDE19F8D-4F1C-4473-8542-78530963C145}" type="presOf" srcId="{8F312516-56EE-4BC2-98FA-A261489213D3}" destId="{F0F4031F-8A1E-4A0C-9B76-F8AB2BF6205D}" srcOrd="0" destOrd="0" presId="urn:microsoft.com/office/officeart/2011/layout/TabList"/>
    <dgm:cxn modelId="{D0FDA1AF-8AAE-4935-837C-95077325D3C4}" srcId="{8F312516-56EE-4BC2-98FA-A261489213D3}" destId="{666BA769-15F4-4637-9798-6A41DE28D4C7}" srcOrd="0" destOrd="0" parTransId="{2386F5D6-2ED7-404B-898F-F2D5BFAF9C30}" sibTransId="{E16B5F43-925A-454D-8246-F3B3FF8953A0}"/>
    <dgm:cxn modelId="{7F72EF5D-D06C-4624-8777-7659E56E13AC}" type="presOf" srcId="{666BA769-15F4-4637-9798-6A41DE28D4C7}" destId="{F46AEBD5-2480-4DB1-92CB-7D7E01B0FAFF}" srcOrd="0" destOrd="0" presId="urn:microsoft.com/office/officeart/2011/layout/TabList"/>
    <dgm:cxn modelId="{0A3C69E1-54AA-4862-8729-D1604CBCDC81}" type="presParOf" srcId="{F0F4031F-8A1E-4A0C-9B76-F8AB2BF6205D}" destId="{61197050-15A2-4CB4-95E5-AD0996BA858A}" srcOrd="0" destOrd="0" presId="urn:microsoft.com/office/officeart/2011/layout/TabList"/>
    <dgm:cxn modelId="{77A49F74-6AC9-41ED-A392-98C8AC30E601}" type="presParOf" srcId="{61197050-15A2-4CB4-95E5-AD0996BA858A}" destId="{2AE7CDA7-1606-4E90-82BC-2864CBB71AFC}" srcOrd="0" destOrd="0" presId="urn:microsoft.com/office/officeart/2011/layout/TabList"/>
    <dgm:cxn modelId="{444B95A3-AE75-4430-BC82-BAA49E3C1415}" type="presParOf" srcId="{61197050-15A2-4CB4-95E5-AD0996BA858A}" destId="{F46AEBD5-2480-4DB1-92CB-7D7E01B0FAFF}" srcOrd="1" destOrd="0" presId="urn:microsoft.com/office/officeart/2011/layout/TabList"/>
    <dgm:cxn modelId="{4071B4A8-3ED8-4FC8-A049-7362C388DDD9}" type="presParOf" srcId="{61197050-15A2-4CB4-95E5-AD0996BA858A}" destId="{4912CEFB-DD92-4A69-A470-343C5BDB5FA8}" srcOrd="2" destOrd="0" presId="urn:microsoft.com/office/officeart/2011/layout/TabList"/>
    <dgm:cxn modelId="{4E0AF9E5-28DE-46AA-B3DC-BD5904CB80AA}" type="presParOf" srcId="{F0F4031F-8A1E-4A0C-9B76-F8AB2BF6205D}" destId="{CDD7E27A-9CF0-4E5F-ABC1-B6193D0CF8E8}" srcOrd="1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F312516-56EE-4BC2-98FA-A261489213D3}" type="doc">
      <dgm:prSet loTypeId="urn:microsoft.com/office/officeart/2011/layout/Tab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66BA769-15F4-4637-9798-6A41DE28D4C7}">
      <dgm:prSet phldrT="[Text]"/>
      <dgm:spPr/>
      <dgm:t>
        <a:bodyPr/>
        <a:lstStyle/>
        <a:p>
          <a:r>
            <a:rPr lang="en-US" b="1" dirty="0" smtClean="0"/>
            <a:t>Article 5</a:t>
          </a:r>
          <a:endParaRPr lang="en-US" b="1" dirty="0"/>
        </a:p>
      </dgm:t>
    </dgm:pt>
    <dgm:pt modelId="{2386F5D6-2ED7-404B-898F-F2D5BFAF9C30}" type="parTrans" cxnId="{D0FDA1AF-8AAE-4935-837C-95077325D3C4}">
      <dgm:prSet/>
      <dgm:spPr/>
      <dgm:t>
        <a:bodyPr/>
        <a:lstStyle/>
        <a:p>
          <a:endParaRPr lang="en-US"/>
        </a:p>
      </dgm:t>
    </dgm:pt>
    <dgm:pt modelId="{E16B5F43-925A-454D-8246-F3B3FF8953A0}" type="sibTrans" cxnId="{D0FDA1AF-8AAE-4935-837C-95077325D3C4}">
      <dgm:prSet/>
      <dgm:spPr/>
      <dgm:t>
        <a:bodyPr/>
        <a:lstStyle/>
        <a:p>
          <a:endParaRPr lang="en-US"/>
        </a:p>
      </dgm:t>
    </dgm:pt>
    <dgm:pt modelId="{5A1DE1AD-4107-4162-94AA-8FDADEE020AD}">
      <dgm:prSet phldrT="[Text]" custT="1"/>
      <dgm:spPr/>
      <dgm:t>
        <a:bodyPr/>
        <a:lstStyle/>
        <a:p>
          <a:r>
            <a:rPr lang="fr-CA" sz="2500" noProof="0" dirty="0" smtClean="0">
              <a:solidFill>
                <a:schemeClr val="tx1"/>
              </a:solidFill>
            </a:rPr>
            <a:t>Exige des mesures visant à veiller à ce que les lois soient compatibles avec </a:t>
          </a:r>
          <a:br>
            <a:rPr lang="fr-CA" sz="2500" noProof="0" dirty="0" smtClean="0">
              <a:solidFill>
                <a:schemeClr val="tx1"/>
              </a:solidFill>
            </a:rPr>
          </a:br>
          <a:r>
            <a:rPr lang="fr-CA" sz="2500" noProof="0" dirty="0" smtClean="0">
              <a:solidFill>
                <a:schemeClr val="tx1"/>
              </a:solidFill>
            </a:rPr>
            <a:t>la Déclaration</a:t>
          </a:r>
          <a:endParaRPr lang="en-US" sz="2500" dirty="0"/>
        </a:p>
      </dgm:t>
    </dgm:pt>
    <dgm:pt modelId="{83BA6426-F792-46E6-B191-88BC6E0DA2A0}" type="parTrans" cxnId="{BFCA4C25-BFC8-4E5B-8E55-486A90276E21}">
      <dgm:prSet/>
      <dgm:spPr/>
      <dgm:t>
        <a:bodyPr/>
        <a:lstStyle/>
        <a:p>
          <a:endParaRPr lang="en-US"/>
        </a:p>
      </dgm:t>
    </dgm:pt>
    <dgm:pt modelId="{6ED99E25-C448-4551-815D-AF86A7AE6223}" type="sibTrans" cxnId="{BFCA4C25-BFC8-4E5B-8E55-486A90276E21}">
      <dgm:prSet/>
      <dgm:spPr/>
      <dgm:t>
        <a:bodyPr/>
        <a:lstStyle/>
        <a:p>
          <a:endParaRPr lang="en-US"/>
        </a:p>
      </dgm:t>
    </dgm:pt>
    <dgm:pt modelId="{0272EFFD-F80F-45E0-829F-D82FB40BB3EE}">
      <dgm:prSet phldrT="[Text]" custT="1"/>
      <dgm:spPr/>
      <dgm:t>
        <a:bodyPr/>
        <a:lstStyle/>
        <a:p>
          <a:pPr>
            <a:spcAft>
              <a:spcPts val="800"/>
            </a:spcAft>
          </a:pPr>
          <a:r>
            <a:rPr lang="fr-CA" sz="2000" noProof="0" dirty="0" smtClean="0">
              <a:solidFill>
                <a:schemeClr val="tx1"/>
              </a:solidFill>
            </a:rPr>
            <a:t>Cette disposition exige que des mesures soient prises au fil </a:t>
          </a:r>
          <a:br>
            <a:rPr lang="fr-CA" sz="2000" noProof="0" dirty="0" smtClean="0">
              <a:solidFill>
                <a:schemeClr val="tx1"/>
              </a:solidFill>
            </a:rPr>
          </a:br>
          <a:r>
            <a:rPr lang="fr-CA" sz="2000" noProof="0" dirty="0" smtClean="0">
              <a:solidFill>
                <a:schemeClr val="tx1"/>
              </a:solidFill>
            </a:rPr>
            <a:t>du temps pour veiller à ce que les lois fédérales soient compatibles avec la Déclaration;</a:t>
          </a:r>
          <a:endParaRPr lang="en-US" sz="2000" dirty="0" smtClean="0"/>
        </a:p>
        <a:p>
          <a:pPr>
            <a:spcAft>
              <a:spcPts val="800"/>
            </a:spcAft>
          </a:pPr>
          <a:r>
            <a:rPr lang="fr-CA" sz="2000" noProof="0" dirty="0" smtClean="0"/>
            <a:t>Ces mesures doivent être prises en consultation et en collaboration avec les peuples autochtones;</a:t>
          </a:r>
          <a:endParaRPr lang="en-US" sz="2000" dirty="0" smtClean="0"/>
        </a:p>
        <a:p>
          <a:pPr>
            <a:spcAft>
              <a:spcPts val="800"/>
            </a:spcAft>
          </a:pPr>
          <a:r>
            <a:rPr lang="fr-CA" sz="2000" noProof="0" dirty="0" smtClean="0">
              <a:solidFill>
                <a:schemeClr val="tx1"/>
              </a:solidFill>
            </a:rPr>
            <a:t>Comme le reste de la Loi, cette obligation s’applique uniquement </a:t>
          </a:r>
          <a:br>
            <a:rPr lang="fr-CA" sz="2000" noProof="0" dirty="0" smtClean="0">
              <a:solidFill>
                <a:schemeClr val="tx1"/>
              </a:solidFill>
            </a:rPr>
          </a:br>
          <a:r>
            <a:rPr lang="fr-CA" sz="2000" noProof="0" dirty="0" smtClean="0">
              <a:solidFill>
                <a:schemeClr val="tx1"/>
              </a:solidFill>
            </a:rPr>
            <a:t>aux lois fédérales et ne vise pas à lier les gouvernements provinciaux ou territoriaux.</a:t>
          </a:r>
          <a:endParaRPr lang="en-US" sz="2000" dirty="0"/>
        </a:p>
      </dgm:t>
    </dgm:pt>
    <dgm:pt modelId="{60B6660F-8371-47B9-873C-208EED703561}" type="parTrans" cxnId="{40D965F6-7F26-4A9C-A49D-474D974A649E}">
      <dgm:prSet/>
      <dgm:spPr/>
      <dgm:t>
        <a:bodyPr/>
        <a:lstStyle/>
        <a:p>
          <a:endParaRPr lang="en-US"/>
        </a:p>
      </dgm:t>
    </dgm:pt>
    <dgm:pt modelId="{965D1340-5D20-4635-9344-EEF33E19DE17}" type="sibTrans" cxnId="{40D965F6-7F26-4A9C-A49D-474D974A649E}">
      <dgm:prSet/>
      <dgm:spPr/>
      <dgm:t>
        <a:bodyPr/>
        <a:lstStyle/>
        <a:p>
          <a:endParaRPr lang="en-US"/>
        </a:p>
      </dgm:t>
    </dgm:pt>
    <dgm:pt modelId="{F0F4031F-8A1E-4A0C-9B76-F8AB2BF6205D}" type="pres">
      <dgm:prSet presAssocID="{8F312516-56EE-4BC2-98FA-A261489213D3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1197050-15A2-4CB4-95E5-AD0996BA858A}" type="pres">
      <dgm:prSet presAssocID="{666BA769-15F4-4637-9798-6A41DE28D4C7}" presName="composite" presStyleCnt="0"/>
      <dgm:spPr/>
      <dgm:t>
        <a:bodyPr/>
        <a:lstStyle/>
        <a:p>
          <a:endParaRPr lang="en-US"/>
        </a:p>
      </dgm:t>
    </dgm:pt>
    <dgm:pt modelId="{2AE7CDA7-1606-4E90-82BC-2864CBB71AFC}" type="pres">
      <dgm:prSet presAssocID="{666BA769-15F4-4637-9798-6A41DE28D4C7}" presName="First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6AEBD5-2480-4DB1-92CB-7D7E01B0FAFF}" type="pres">
      <dgm:prSet presAssocID="{666BA769-15F4-4637-9798-6A41DE28D4C7}" presName="Parent" presStyleLbl="alignNode1" presStyleIdx="0" presStyleCnt="1" custScaleY="46313" custLinFactNeighborY="26310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2CEFB-DD92-4A69-A470-343C5BDB5FA8}" type="pres">
      <dgm:prSet presAssocID="{666BA769-15F4-4637-9798-6A41DE28D4C7}" presName="Accent" presStyleLbl="parChTrans1D1" presStyleIdx="0" presStyleCnt="1"/>
      <dgm:spPr/>
      <dgm:t>
        <a:bodyPr/>
        <a:lstStyle/>
        <a:p>
          <a:endParaRPr lang="en-US"/>
        </a:p>
      </dgm:t>
    </dgm:pt>
    <dgm:pt modelId="{CDD7E27A-9CF0-4E5F-ABC1-B6193D0CF8E8}" type="pres">
      <dgm:prSet presAssocID="{666BA769-15F4-4637-9798-6A41DE28D4C7}" presName="Child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FCA4C25-BFC8-4E5B-8E55-486A90276E21}" srcId="{666BA769-15F4-4637-9798-6A41DE28D4C7}" destId="{5A1DE1AD-4107-4162-94AA-8FDADEE020AD}" srcOrd="0" destOrd="0" parTransId="{83BA6426-F792-46E6-B191-88BC6E0DA2A0}" sibTransId="{6ED99E25-C448-4551-815D-AF86A7AE6223}"/>
    <dgm:cxn modelId="{40D965F6-7F26-4A9C-A49D-474D974A649E}" srcId="{666BA769-15F4-4637-9798-6A41DE28D4C7}" destId="{0272EFFD-F80F-45E0-829F-D82FB40BB3EE}" srcOrd="1" destOrd="0" parTransId="{60B6660F-8371-47B9-873C-208EED703561}" sibTransId="{965D1340-5D20-4635-9344-EEF33E19DE17}"/>
    <dgm:cxn modelId="{2D7B13FC-D862-407D-8BA3-CBC27393C0B1}" type="presOf" srcId="{0272EFFD-F80F-45E0-829F-D82FB40BB3EE}" destId="{CDD7E27A-9CF0-4E5F-ABC1-B6193D0CF8E8}" srcOrd="0" destOrd="0" presId="urn:microsoft.com/office/officeart/2011/layout/TabList"/>
    <dgm:cxn modelId="{BDE19F8D-4F1C-4473-8542-78530963C145}" type="presOf" srcId="{8F312516-56EE-4BC2-98FA-A261489213D3}" destId="{F0F4031F-8A1E-4A0C-9B76-F8AB2BF6205D}" srcOrd="0" destOrd="0" presId="urn:microsoft.com/office/officeart/2011/layout/TabList"/>
    <dgm:cxn modelId="{3DF67E46-5B9A-43D5-9368-14BBA163B378}" type="presOf" srcId="{5A1DE1AD-4107-4162-94AA-8FDADEE020AD}" destId="{2AE7CDA7-1606-4E90-82BC-2864CBB71AFC}" srcOrd="0" destOrd="0" presId="urn:microsoft.com/office/officeart/2011/layout/TabList"/>
    <dgm:cxn modelId="{D0FDA1AF-8AAE-4935-837C-95077325D3C4}" srcId="{8F312516-56EE-4BC2-98FA-A261489213D3}" destId="{666BA769-15F4-4637-9798-6A41DE28D4C7}" srcOrd="0" destOrd="0" parTransId="{2386F5D6-2ED7-404B-898F-F2D5BFAF9C30}" sibTransId="{E16B5F43-925A-454D-8246-F3B3FF8953A0}"/>
    <dgm:cxn modelId="{7F72EF5D-D06C-4624-8777-7659E56E13AC}" type="presOf" srcId="{666BA769-15F4-4637-9798-6A41DE28D4C7}" destId="{F46AEBD5-2480-4DB1-92CB-7D7E01B0FAFF}" srcOrd="0" destOrd="0" presId="urn:microsoft.com/office/officeart/2011/layout/TabList"/>
    <dgm:cxn modelId="{0A3C69E1-54AA-4862-8729-D1604CBCDC81}" type="presParOf" srcId="{F0F4031F-8A1E-4A0C-9B76-F8AB2BF6205D}" destId="{61197050-15A2-4CB4-95E5-AD0996BA858A}" srcOrd="0" destOrd="0" presId="urn:microsoft.com/office/officeart/2011/layout/TabList"/>
    <dgm:cxn modelId="{77A49F74-6AC9-41ED-A392-98C8AC30E601}" type="presParOf" srcId="{61197050-15A2-4CB4-95E5-AD0996BA858A}" destId="{2AE7CDA7-1606-4E90-82BC-2864CBB71AFC}" srcOrd="0" destOrd="0" presId="urn:microsoft.com/office/officeart/2011/layout/TabList"/>
    <dgm:cxn modelId="{444B95A3-AE75-4430-BC82-BAA49E3C1415}" type="presParOf" srcId="{61197050-15A2-4CB4-95E5-AD0996BA858A}" destId="{F46AEBD5-2480-4DB1-92CB-7D7E01B0FAFF}" srcOrd="1" destOrd="0" presId="urn:microsoft.com/office/officeart/2011/layout/TabList"/>
    <dgm:cxn modelId="{4071B4A8-3ED8-4FC8-A049-7362C388DDD9}" type="presParOf" srcId="{61197050-15A2-4CB4-95E5-AD0996BA858A}" destId="{4912CEFB-DD92-4A69-A470-343C5BDB5FA8}" srcOrd="2" destOrd="0" presId="urn:microsoft.com/office/officeart/2011/layout/TabList"/>
    <dgm:cxn modelId="{4E0AF9E5-28DE-46AA-B3DC-BD5904CB80AA}" type="presParOf" srcId="{F0F4031F-8A1E-4A0C-9B76-F8AB2BF6205D}" destId="{CDD7E27A-9CF0-4E5F-ABC1-B6193D0CF8E8}" srcOrd="1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F312516-56EE-4BC2-98FA-A261489213D3}" type="doc">
      <dgm:prSet loTypeId="urn:microsoft.com/office/officeart/2011/layout/Tab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66BA769-15F4-4637-9798-6A41DE28D4C7}">
      <dgm:prSet phldrT="[Text]" custT="1"/>
      <dgm:spPr/>
      <dgm:t>
        <a:bodyPr/>
        <a:lstStyle/>
        <a:p>
          <a:r>
            <a:rPr lang="en-US" sz="3200" b="1" dirty="0" smtClean="0"/>
            <a:t>Article 6</a:t>
          </a:r>
          <a:endParaRPr lang="en-US" sz="3200" b="1" dirty="0"/>
        </a:p>
      </dgm:t>
    </dgm:pt>
    <dgm:pt modelId="{2386F5D6-2ED7-404B-898F-F2D5BFAF9C30}" type="parTrans" cxnId="{D0FDA1AF-8AAE-4935-837C-95077325D3C4}">
      <dgm:prSet/>
      <dgm:spPr/>
      <dgm:t>
        <a:bodyPr/>
        <a:lstStyle/>
        <a:p>
          <a:endParaRPr lang="en-US"/>
        </a:p>
      </dgm:t>
    </dgm:pt>
    <dgm:pt modelId="{E16B5F43-925A-454D-8246-F3B3FF8953A0}" type="sibTrans" cxnId="{D0FDA1AF-8AAE-4935-837C-95077325D3C4}">
      <dgm:prSet/>
      <dgm:spPr/>
      <dgm:t>
        <a:bodyPr/>
        <a:lstStyle/>
        <a:p>
          <a:endParaRPr lang="en-US"/>
        </a:p>
      </dgm:t>
    </dgm:pt>
    <dgm:pt modelId="{76503E8B-02CC-411A-8165-F7F23B9AC8F0}">
      <dgm:prSet phldrT="[Text]" custT="1"/>
      <dgm:spPr/>
      <dgm:t>
        <a:bodyPr/>
        <a:lstStyle/>
        <a:p>
          <a:r>
            <a:rPr lang="fr-CA" sz="2500" noProof="0" dirty="0" smtClean="0">
              <a:solidFill>
                <a:schemeClr val="tx1"/>
              </a:solidFill>
            </a:rPr>
            <a:t>Oblige le ministre à élaborer et à mettre </a:t>
          </a:r>
          <a:br>
            <a:rPr lang="fr-CA" sz="2500" noProof="0" dirty="0" smtClean="0">
              <a:solidFill>
                <a:schemeClr val="tx1"/>
              </a:solidFill>
            </a:rPr>
          </a:br>
          <a:r>
            <a:rPr lang="fr-CA" sz="2500" noProof="0" dirty="0" smtClean="0">
              <a:solidFill>
                <a:schemeClr val="tx1"/>
              </a:solidFill>
            </a:rPr>
            <a:t>en œuvre un plan d’action afin d’atteindre les objectifs de la Déclaration</a:t>
          </a:r>
          <a:endParaRPr lang="en-US" sz="2500" dirty="0"/>
        </a:p>
      </dgm:t>
    </dgm:pt>
    <dgm:pt modelId="{724E901A-5D6E-4183-B73E-CADE8CB239AC}" type="parTrans" cxnId="{9E66DD7B-B290-4AE8-9523-CF53A70BA4CB}">
      <dgm:prSet/>
      <dgm:spPr/>
      <dgm:t>
        <a:bodyPr/>
        <a:lstStyle/>
        <a:p>
          <a:endParaRPr lang="en-US"/>
        </a:p>
      </dgm:t>
    </dgm:pt>
    <dgm:pt modelId="{61DB0F00-0321-42DD-932E-98AEF3BF0268}" type="sibTrans" cxnId="{9E66DD7B-B290-4AE8-9523-CF53A70BA4CB}">
      <dgm:prSet/>
      <dgm:spPr/>
      <dgm:t>
        <a:bodyPr/>
        <a:lstStyle/>
        <a:p>
          <a:endParaRPr lang="en-US"/>
        </a:p>
      </dgm:t>
    </dgm:pt>
    <dgm:pt modelId="{E2C09ABE-FCAA-47E8-9903-0DB4FFF9E5F7}">
      <dgm:prSet phldrT="[Text]" custT="1"/>
      <dgm:spPr/>
      <dgm:t>
        <a:bodyPr/>
        <a:lstStyle/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en-US" sz="2000" dirty="0" smtClean="0">
              <a:solidFill>
                <a:schemeClr val="tx1"/>
              </a:solidFill>
            </a:rPr>
            <a:t>Le </a:t>
          </a:r>
          <a:r>
            <a:rPr lang="fr-CA" sz="2000" noProof="0" dirty="0" smtClean="0">
              <a:solidFill>
                <a:schemeClr val="tx1"/>
              </a:solidFill>
            </a:rPr>
            <a:t>plan doit être élaboré en consultation et en collaboration avec </a:t>
          </a:r>
          <a:br>
            <a:rPr lang="fr-CA" sz="2000" noProof="0" dirty="0" smtClean="0">
              <a:solidFill>
                <a:schemeClr val="tx1"/>
              </a:solidFill>
            </a:rPr>
          </a:br>
          <a:r>
            <a:rPr lang="fr-CA" sz="2000" noProof="0" dirty="0" smtClean="0">
              <a:solidFill>
                <a:schemeClr val="tx1"/>
              </a:solidFill>
            </a:rPr>
            <a:t>les peuples autochtones et d’autres ministres fédéraux. </a:t>
          </a:r>
          <a:endParaRPr lang="en-US" sz="2000" dirty="0">
            <a:solidFill>
              <a:schemeClr val="tx1"/>
            </a:solidFill>
          </a:endParaRPr>
        </a:p>
      </dgm:t>
    </dgm:pt>
    <dgm:pt modelId="{5C3FFFEE-29B9-47FF-9E97-8B13A37775F9}" type="parTrans" cxnId="{7E6401B5-C97E-42F1-BBC6-7CDAC079A9EF}">
      <dgm:prSet/>
      <dgm:spPr/>
      <dgm:t>
        <a:bodyPr/>
        <a:lstStyle/>
        <a:p>
          <a:endParaRPr lang="en-US"/>
        </a:p>
      </dgm:t>
    </dgm:pt>
    <dgm:pt modelId="{F09BE14E-062F-4B1F-A6EC-3A74C1B5AE2F}" type="sibTrans" cxnId="{7E6401B5-C97E-42F1-BBC6-7CDAC079A9EF}">
      <dgm:prSet/>
      <dgm:spPr/>
      <dgm:t>
        <a:bodyPr/>
        <a:lstStyle/>
        <a:p>
          <a:endParaRPr lang="en-US"/>
        </a:p>
      </dgm:t>
    </dgm:pt>
    <dgm:pt modelId="{4F0778D2-D133-4F67-B04F-208742E1B4EE}">
      <dgm:prSet phldrT="[Text]" custT="1"/>
      <dgm:spPr/>
      <dgm:t>
        <a:bodyPr/>
        <a:lstStyle/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fr-CA" sz="2000" noProof="0" dirty="0" smtClean="0">
              <a:solidFill>
                <a:schemeClr val="tx1"/>
              </a:solidFill>
            </a:rPr>
            <a:t>Le plan doit être élaboré au plus tard dans les deux ans, c’est-à-dire </a:t>
          </a:r>
          <a:br>
            <a:rPr lang="fr-CA" sz="2000" noProof="0" dirty="0" smtClean="0">
              <a:solidFill>
                <a:schemeClr val="tx1"/>
              </a:solidFill>
            </a:rPr>
          </a:br>
          <a:r>
            <a:rPr lang="fr-CA" sz="2000" noProof="0" dirty="0" smtClean="0">
              <a:solidFill>
                <a:schemeClr val="tx1"/>
              </a:solidFill>
            </a:rPr>
            <a:t>le 21 juin 2023, et le plan ainsi élaboré doit être déposé devant </a:t>
          </a:r>
          <a:br>
            <a:rPr lang="fr-CA" sz="2000" noProof="0" dirty="0" smtClean="0">
              <a:solidFill>
                <a:schemeClr val="tx1"/>
              </a:solidFill>
            </a:rPr>
          </a:br>
          <a:r>
            <a:rPr lang="fr-CA" sz="2000" noProof="0" dirty="0" smtClean="0">
              <a:solidFill>
                <a:schemeClr val="tx1"/>
              </a:solidFill>
            </a:rPr>
            <a:t>le Parlement et rendu public. </a:t>
          </a:r>
          <a:endParaRPr lang="en-US" sz="2000" dirty="0" smtClean="0">
            <a:solidFill>
              <a:schemeClr val="tx1"/>
            </a:solidFill>
          </a:endParaRPr>
        </a:p>
        <a:p>
          <a:pPr marR="0" eaLnBrk="1" fontAlgn="auto" latinLnBrk="0" hangingPunct="1">
            <a:buClrTx/>
            <a:buSzTx/>
            <a:buFontTx/>
            <a:tabLst/>
            <a:defRPr/>
          </a:pPr>
          <a:endParaRPr lang="en-US" sz="2000" dirty="0">
            <a:solidFill>
              <a:schemeClr val="tx1"/>
            </a:solidFill>
          </a:endParaRPr>
        </a:p>
      </dgm:t>
    </dgm:pt>
    <dgm:pt modelId="{E3197337-75F2-4FF7-BD1A-7A5A84958B2B}" type="parTrans" cxnId="{59BD64FC-DFC7-4D4D-816E-CD2B089728E7}">
      <dgm:prSet/>
      <dgm:spPr/>
    </dgm:pt>
    <dgm:pt modelId="{979C75D9-864F-4431-A437-ECC8D831BF75}" type="sibTrans" cxnId="{59BD64FC-DFC7-4D4D-816E-CD2B089728E7}">
      <dgm:prSet/>
      <dgm:spPr/>
    </dgm:pt>
    <dgm:pt modelId="{071F1967-3DB9-4958-A8A3-CB8C80423532}">
      <dgm:prSet phldrT="[Text]" custT="1"/>
      <dgm:spPr/>
      <dgm:t>
        <a:bodyPr/>
        <a:lstStyle/>
        <a:p>
          <a:pPr marR="0" eaLnBrk="1" fontAlgn="auto" latinLnBrk="0" hangingPunct="1">
            <a:buClrTx/>
            <a:buSzTx/>
            <a:buFontTx/>
            <a:tabLst/>
            <a:defRPr/>
          </a:pPr>
          <a:endParaRPr lang="en-US" sz="2000" dirty="0">
            <a:solidFill>
              <a:schemeClr val="tx1"/>
            </a:solidFill>
          </a:endParaRPr>
        </a:p>
      </dgm:t>
    </dgm:pt>
    <dgm:pt modelId="{A1B0C658-B0F1-4D52-B5E4-F137CAA74E44}" type="parTrans" cxnId="{2E61C19D-B842-4A70-91BE-ED5701E08C07}">
      <dgm:prSet/>
      <dgm:spPr/>
    </dgm:pt>
    <dgm:pt modelId="{919A7E1C-292C-43BF-A7F2-DCAEF3034989}" type="sibTrans" cxnId="{2E61C19D-B842-4A70-91BE-ED5701E08C07}">
      <dgm:prSet/>
      <dgm:spPr/>
    </dgm:pt>
    <dgm:pt modelId="{F0F4031F-8A1E-4A0C-9B76-F8AB2BF6205D}" type="pres">
      <dgm:prSet presAssocID="{8F312516-56EE-4BC2-98FA-A261489213D3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1197050-15A2-4CB4-95E5-AD0996BA858A}" type="pres">
      <dgm:prSet presAssocID="{666BA769-15F4-4637-9798-6A41DE28D4C7}" presName="composite" presStyleCnt="0"/>
      <dgm:spPr/>
      <dgm:t>
        <a:bodyPr/>
        <a:lstStyle/>
        <a:p>
          <a:endParaRPr lang="en-US"/>
        </a:p>
      </dgm:t>
    </dgm:pt>
    <dgm:pt modelId="{2AE7CDA7-1606-4E90-82BC-2864CBB71AFC}" type="pres">
      <dgm:prSet presAssocID="{666BA769-15F4-4637-9798-6A41DE28D4C7}" presName="First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6AEBD5-2480-4DB1-92CB-7D7E01B0FAFF}" type="pres">
      <dgm:prSet presAssocID="{666BA769-15F4-4637-9798-6A41DE28D4C7}" presName="Parent" presStyleLbl="alignNode1" presStyleIdx="0" presStyleCnt="1" custScaleY="46313" custLinFactNeighborY="2721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2CEFB-DD92-4A69-A470-343C5BDB5FA8}" type="pres">
      <dgm:prSet presAssocID="{666BA769-15F4-4637-9798-6A41DE28D4C7}" presName="Accent" presStyleLbl="parChTrans1D1" presStyleIdx="0" presStyleCnt="1"/>
      <dgm:spPr/>
      <dgm:t>
        <a:bodyPr/>
        <a:lstStyle/>
        <a:p>
          <a:endParaRPr lang="en-US"/>
        </a:p>
      </dgm:t>
    </dgm:pt>
    <dgm:pt modelId="{CDD7E27A-9CF0-4E5F-ABC1-B6193D0CF8E8}" type="pres">
      <dgm:prSet presAssocID="{666BA769-15F4-4637-9798-6A41DE28D4C7}" presName="Child" presStyleLbl="revTx" presStyleIdx="1" presStyleCnt="2" custScaleY="12333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E6401B5-C97E-42F1-BBC6-7CDAC079A9EF}" srcId="{666BA769-15F4-4637-9798-6A41DE28D4C7}" destId="{E2C09ABE-FCAA-47E8-9903-0DB4FFF9E5F7}" srcOrd="1" destOrd="0" parTransId="{5C3FFFEE-29B9-47FF-9E97-8B13A37775F9}" sibTransId="{F09BE14E-062F-4B1F-A6EC-3A74C1B5AE2F}"/>
    <dgm:cxn modelId="{7F72EF5D-D06C-4624-8777-7659E56E13AC}" type="presOf" srcId="{666BA769-15F4-4637-9798-6A41DE28D4C7}" destId="{F46AEBD5-2480-4DB1-92CB-7D7E01B0FAFF}" srcOrd="0" destOrd="0" presId="urn:microsoft.com/office/officeart/2011/layout/TabList"/>
    <dgm:cxn modelId="{2E61C19D-B842-4A70-91BE-ED5701E08C07}" srcId="{666BA769-15F4-4637-9798-6A41DE28D4C7}" destId="{071F1967-3DB9-4958-A8A3-CB8C80423532}" srcOrd="2" destOrd="0" parTransId="{A1B0C658-B0F1-4D52-B5E4-F137CAA74E44}" sibTransId="{919A7E1C-292C-43BF-A7F2-DCAEF3034989}"/>
    <dgm:cxn modelId="{59BD64FC-DFC7-4D4D-816E-CD2B089728E7}" srcId="{666BA769-15F4-4637-9798-6A41DE28D4C7}" destId="{4F0778D2-D133-4F67-B04F-208742E1B4EE}" srcOrd="3" destOrd="0" parTransId="{E3197337-75F2-4FF7-BD1A-7A5A84958B2B}" sibTransId="{979C75D9-864F-4431-A437-ECC8D831BF75}"/>
    <dgm:cxn modelId="{78F5E643-2D60-4EFF-9834-C233DF9B765C}" type="presOf" srcId="{071F1967-3DB9-4958-A8A3-CB8C80423532}" destId="{CDD7E27A-9CF0-4E5F-ABC1-B6193D0CF8E8}" srcOrd="0" destOrd="1" presId="urn:microsoft.com/office/officeart/2011/layout/TabList"/>
    <dgm:cxn modelId="{D0FDA1AF-8AAE-4935-837C-95077325D3C4}" srcId="{8F312516-56EE-4BC2-98FA-A261489213D3}" destId="{666BA769-15F4-4637-9798-6A41DE28D4C7}" srcOrd="0" destOrd="0" parTransId="{2386F5D6-2ED7-404B-898F-F2D5BFAF9C30}" sibTransId="{E16B5F43-925A-454D-8246-F3B3FF8953A0}"/>
    <dgm:cxn modelId="{6843D6EE-3DD6-47F3-B7BE-D821C912269C}" type="presOf" srcId="{E2C09ABE-FCAA-47E8-9903-0DB4FFF9E5F7}" destId="{CDD7E27A-9CF0-4E5F-ABC1-B6193D0CF8E8}" srcOrd="0" destOrd="0" presId="urn:microsoft.com/office/officeart/2011/layout/TabList"/>
    <dgm:cxn modelId="{85E193B5-8478-4067-8836-46361881555D}" type="presOf" srcId="{4F0778D2-D133-4F67-B04F-208742E1B4EE}" destId="{CDD7E27A-9CF0-4E5F-ABC1-B6193D0CF8E8}" srcOrd="0" destOrd="2" presId="urn:microsoft.com/office/officeart/2011/layout/TabList"/>
    <dgm:cxn modelId="{BDE19F8D-4F1C-4473-8542-78530963C145}" type="presOf" srcId="{8F312516-56EE-4BC2-98FA-A261489213D3}" destId="{F0F4031F-8A1E-4A0C-9B76-F8AB2BF6205D}" srcOrd="0" destOrd="0" presId="urn:microsoft.com/office/officeart/2011/layout/TabList"/>
    <dgm:cxn modelId="{9E66DD7B-B290-4AE8-9523-CF53A70BA4CB}" srcId="{666BA769-15F4-4637-9798-6A41DE28D4C7}" destId="{76503E8B-02CC-411A-8165-F7F23B9AC8F0}" srcOrd="0" destOrd="0" parTransId="{724E901A-5D6E-4183-B73E-CADE8CB239AC}" sibTransId="{61DB0F00-0321-42DD-932E-98AEF3BF0268}"/>
    <dgm:cxn modelId="{3F10DB37-804B-4003-8EB4-6CCFD3AEDAB0}" type="presOf" srcId="{76503E8B-02CC-411A-8165-F7F23B9AC8F0}" destId="{2AE7CDA7-1606-4E90-82BC-2864CBB71AFC}" srcOrd="0" destOrd="0" presId="urn:microsoft.com/office/officeart/2011/layout/TabList"/>
    <dgm:cxn modelId="{0A3C69E1-54AA-4862-8729-D1604CBCDC81}" type="presParOf" srcId="{F0F4031F-8A1E-4A0C-9B76-F8AB2BF6205D}" destId="{61197050-15A2-4CB4-95E5-AD0996BA858A}" srcOrd="0" destOrd="0" presId="urn:microsoft.com/office/officeart/2011/layout/TabList"/>
    <dgm:cxn modelId="{77A49F74-6AC9-41ED-A392-98C8AC30E601}" type="presParOf" srcId="{61197050-15A2-4CB4-95E5-AD0996BA858A}" destId="{2AE7CDA7-1606-4E90-82BC-2864CBB71AFC}" srcOrd="0" destOrd="0" presId="urn:microsoft.com/office/officeart/2011/layout/TabList"/>
    <dgm:cxn modelId="{444B95A3-AE75-4430-BC82-BAA49E3C1415}" type="presParOf" srcId="{61197050-15A2-4CB4-95E5-AD0996BA858A}" destId="{F46AEBD5-2480-4DB1-92CB-7D7E01B0FAFF}" srcOrd="1" destOrd="0" presId="urn:microsoft.com/office/officeart/2011/layout/TabList"/>
    <dgm:cxn modelId="{4071B4A8-3ED8-4FC8-A049-7362C388DDD9}" type="presParOf" srcId="{61197050-15A2-4CB4-95E5-AD0996BA858A}" destId="{4912CEFB-DD92-4A69-A470-343C5BDB5FA8}" srcOrd="2" destOrd="0" presId="urn:microsoft.com/office/officeart/2011/layout/TabList"/>
    <dgm:cxn modelId="{4E0AF9E5-28DE-46AA-B3DC-BD5904CB80AA}" type="presParOf" srcId="{F0F4031F-8A1E-4A0C-9B76-F8AB2BF6205D}" destId="{CDD7E27A-9CF0-4E5F-ABC1-B6193D0CF8E8}" srcOrd="1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F312516-56EE-4BC2-98FA-A261489213D3}" type="doc">
      <dgm:prSet loTypeId="urn:microsoft.com/office/officeart/2011/layout/Tab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66BA769-15F4-4637-9798-6A41DE28D4C7}">
      <dgm:prSet phldrT="[Text]" custT="1"/>
      <dgm:spPr/>
      <dgm:t>
        <a:bodyPr/>
        <a:lstStyle/>
        <a:p>
          <a:r>
            <a:rPr lang="en-US" sz="3200" b="1" dirty="0" smtClean="0"/>
            <a:t>Article 6</a:t>
          </a:r>
          <a:endParaRPr lang="en-US" sz="3200" b="1" dirty="0"/>
        </a:p>
      </dgm:t>
    </dgm:pt>
    <dgm:pt modelId="{2386F5D6-2ED7-404B-898F-F2D5BFAF9C30}" type="parTrans" cxnId="{D0FDA1AF-8AAE-4935-837C-95077325D3C4}">
      <dgm:prSet/>
      <dgm:spPr/>
      <dgm:t>
        <a:bodyPr/>
        <a:lstStyle/>
        <a:p>
          <a:endParaRPr lang="en-US"/>
        </a:p>
      </dgm:t>
    </dgm:pt>
    <dgm:pt modelId="{E16B5F43-925A-454D-8246-F3B3FF8953A0}" type="sibTrans" cxnId="{D0FDA1AF-8AAE-4935-837C-95077325D3C4}">
      <dgm:prSet/>
      <dgm:spPr/>
      <dgm:t>
        <a:bodyPr/>
        <a:lstStyle/>
        <a:p>
          <a:endParaRPr lang="en-US"/>
        </a:p>
      </dgm:t>
    </dgm:pt>
    <dgm:pt modelId="{76503E8B-02CC-411A-8165-F7F23B9AC8F0}">
      <dgm:prSet phldrT="[Text]" custT="1"/>
      <dgm:spPr/>
      <dgm:t>
        <a:bodyPr/>
        <a:lstStyle/>
        <a:p>
          <a:r>
            <a:rPr lang="fr-CA" sz="2500" noProof="0" dirty="0" smtClean="0">
              <a:solidFill>
                <a:schemeClr val="tx1"/>
              </a:solidFill>
            </a:rPr>
            <a:t>Oblige le ministre à élaborer et à mettre </a:t>
          </a:r>
          <a:br>
            <a:rPr lang="fr-CA" sz="2500" noProof="0" dirty="0" smtClean="0">
              <a:solidFill>
                <a:schemeClr val="tx1"/>
              </a:solidFill>
            </a:rPr>
          </a:br>
          <a:r>
            <a:rPr lang="fr-CA" sz="2500" noProof="0" dirty="0" smtClean="0">
              <a:solidFill>
                <a:schemeClr val="tx1"/>
              </a:solidFill>
            </a:rPr>
            <a:t>en œuvre un plan d’action afin d’atteindre les objectifs de la Déclaration</a:t>
          </a:r>
          <a:endParaRPr lang="en-US" sz="2500" dirty="0"/>
        </a:p>
      </dgm:t>
    </dgm:pt>
    <dgm:pt modelId="{61DB0F00-0321-42DD-932E-98AEF3BF0268}" type="sibTrans" cxnId="{9E66DD7B-B290-4AE8-9523-CF53A70BA4CB}">
      <dgm:prSet/>
      <dgm:spPr/>
      <dgm:t>
        <a:bodyPr/>
        <a:lstStyle/>
        <a:p>
          <a:endParaRPr lang="en-US"/>
        </a:p>
      </dgm:t>
    </dgm:pt>
    <dgm:pt modelId="{724E901A-5D6E-4183-B73E-CADE8CB239AC}" type="parTrans" cxnId="{9E66DD7B-B290-4AE8-9523-CF53A70BA4CB}">
      <dgm:prSet/>
      <dgm:spPr/>
      <dgm:t>
        <a:bodyPr/>
        <a:lstStyle/>
        <a:p>
          <a:endParaRPr lang="en-US"/>
        </a:p>
      </dgm:t>
    </dgm:pt>
    <dgm:pt modelId="{E2C09ABE-FCAA-47E8-9903-0DB4FFF9E5F7}">
      <dgm:prSet phldrT="[Text]" custT="1"/>
      <dgm:spPr/>
      <dgm:t>
        <a:bodyPr/>
        <a:lstStyle/>
        <a:p>
          <a:pPr marR="0" algn="l" eaLnBrk="1" fontAlgn="auto" latinLnBrk="0" hangingPunct="1">
            <a:buClrTx/>
            <a:buSzTx/>
            <a:buFontTx/>
            <a:tabLst/>
            <a:defRPr/>
          </a:pPr>
          <a:r>
            <a:rPr lang="fr-CA" sz="2000" noProof="0" dirty="0" smtClean="0">
              <a:solidFill>
                <a:schemeClr val="tx1"/>
              </a:solidFill>
            </a:rPr>
            <a:t>Le plan doit comporter des mesures visant à :</a:t>
          </a:r>
          <a:endParaRPr lang="en-US" sz="2000" dirty="0">
            <a:solidFill>
              <a:schemeClr val="tx1"/>
            </a:solidFill>
          </a:endParaRPr>
        </a:p>
      </dgm:t>
    </dgm:pt>
    <dgm:pt modelId="{F09BE14E-062F-4B1F-A6EC-3A74C1B5AE2F}" type="sibTrans" cxnId="{7E6401B5-C97E-42F1-BBC6-7CDAC079A9EF}">
      <dgm:prSet/>
      <dgm:spPr/>
      <dgm:t>
        <a:bodyPr/>
        <a:lstStyle/>
        <a:p>
          <a:endParaRPr lang="en-US"/>
        </a:p>
      </dgm:t>
    </dgm:pt>
    <dgm:pt modelId="{5C3FFFEE-29B9-47FF-9E97-8B13A37775F9}" type="parTrans" cxnId="{7E6401B5-C97E-42F1-BBC6-7CDAC079A9EF}">
      <dgm:prSet/>
      <dgm:spPr/>
      <dgm:t>
        <a:bodyPr/>
        <a:lstStyle/>
        <a:p>
          <a:endParaRPr lang="en-US"/>
        </a:p>
      </dgm:t>
    </dgm:pt>
    <dgm:pt modelId="{14AC1C80-88CA-4598-ADA0-FCE27FF07764}">
      <dgm:prSet phldrT="[Text]" custT="1"/>
      <dgm:spPr/>
      <dgm:t>
        <a:bodyPr/>
        <a:lstStyle/>
        <a:p>
          <a:pPr marR="0" algn="l" eaLnBrk="1" fontAlgn="auto" latinLnBrk="0" hangingPunct="1">
            <a:buClrTx/>
            <a:buSzTx/>
            <a:buFontTx/>
            <a:tabLst/>
            <a:defRPr/>
          </a:pPr>
          <a:r>
            <a:rPr lang="fr-CA" sz="2000" noProof="0" dirty="0" smtClean="0">
              <a:solidFill>
                <a:schemeClr val="tx1"/>
              </a:solidFill>
            </a:rPr>
            <a:t> lutter contre la violence et la discrimination auxquelles se heurtent les peuples autochtones;</a:t>
          </a:r>
          <a:endParaRPr lang="en-US" sz="2000" dirty="0">
            <a:solidFill>
              <a:schemeClr val="tx1"/>
            </a:solidFill>
          </a:endParaRPr>
        </a:p>
      </dgm:t>
    </dgm:pt>
    <dgm:pt modelId="{9FED9276-9CB0-442D-AD55-7AB7F426167F}" type="parTrans" cxnId="{9CD2BAEA-CF49-4CFA-9EAB-EE434C0122D0}">
      <dgm:prSet/>
      <dgm:spPr/>
    </dgm:pt>
    <dgm:pt modelId="{1300FF84-6715-44EA-AE0A-2F1F94D77700}" type="sibTrans" cxnId="{9CD2BAEA-CF49-4CFA-9EAB-EE434C0122D0}">
      <dgm:prSet/>
      <dgm:spPr/>
    </dgm:pt>
    <dgm:pt modelId="{310490EE-DEA6-45E2-BBE8-BCE919F41EA4}">
      <dgm:prSet phldrT="[Text]" custT="1"/>
      <dgm:spPr/>
      <dgm:t>
        <a:bodyPr/>
        <a:lstStyle/>
        <a:p>
          <a:pPr marR="0" algn="l" eaLnBrk="1" fontAlgn="auto" latinLnBrk="0" hangingPunct="1">
            <a:buClrTx/>
            <a:buSzTx/>
            <a:buFontTx/>
            <a:tabLst/>
            <a:defRPr/>
          </a:pPr>
          <a:r>
            <a:rPr lang="fr-CA" sz="2000" noProof="0" dirty="0" smtClean="0">
              <a:solidFill>
                <a:schemeClr val="tx1"/>
              </a:solidFill>
            </a:rPr>
            <a:t>promouvoir la compréhension grâce à de la formation sur </a:t>
          </a:r>
          <a:br>
            <a:rPr lang="fr-CA" sz="2000" noProof="0" dirty="0" smtClean="0">
              <a:solidFill>
                <a:schemeClr val="tx1"/>
              </a:solidFill>
            </a:rPr>
          </a:br>
          <a:r>
            <a:rPr lang="fr-CA" sz="2000" noProof="0" dirty="0" smtClean="0">
              <a:solidFill>
                <a:schemeClr val="tx1"/>
              </a:solidFill>
            </a:rPr>
            <a:t>les droits de la personne; </a:t>
          </a:r>
          <a:endParaRPr lang="en-US" sz="2000" dirty="0">
            <a:solidFill>
              <a:schemeClr val="tx1"/>
            </a:solidFill>
          </a:endParaRPr>
        </a:p>
      </dgm:t>
    </dgm:pt>
    <dgm:pt modelId="{E0A30DF1-90DE-4598-86A1-EEF851B010DC}" type="parTrans" cxnId="{BAE14B64-6C9B-4FF7-98AE-19A30D852273}">
      <dgm:prSet/>
      <dgm:spPr/>
    </dgm:pt>
    <dgm:pt modelId="{EA4FF994-DE24-4C44-BCD1-C8D7E1751D19}" type="sibTrans" cxnId="{BAE14B64-6C9B-4FF7-98AE-19A30D852273}">
      <dgm:prSet/>
      <dgm:spPr/>
    </dgm:pt>
    <dgm:pt modelId="{5F4751F2-4E4F-48B2-B7F9-6BBE0658509F}">
      <dgm:prSet phldrT="[Text]" custT="1"/>
      <dgm:spPr/>
      <dgm:t>
        <a:bodyPr/>
        <a:lstStyle/>
        <a:p>
          <a:pPr marR="0" algn="l" eaLnBrk="1" fontAlgn="auto" latinLnBrk="0" hangingPunct="1">
            <a:buClrTx/>
            <a:buSzTx/>
            <a:buFontTx/>
            <a:tabLst/>
            <a:defRPr/>
          </a:pPr>
          <a:r>
            <a:rPr lang="fr-CA" sz="2000" noProof="0" dirty="0" smtClean="0">
              <a:solidFill>
                <a:schemeClr val="tx1"/>
              </a:solidFill>
            </a:rPr>
            <a:t>assurer la reddition de compte en lien avec la mise en œuvre </a:t>
          </a:r>
          <a:br>
            <a:rPr lang="fr-CA" sz="2000" noProof="0" dirty="0" smtClean="0">
              <a:solidFill>
                <a:schemeClr val="tx1"/>
              </a:solidFill>
            </a:rPr>
          </a:br>
          <a:r>
            <a:rPr lang="fr-CA" sz="2000" noProof="0" dirty="0" smtClean="0">
              <a:solidFill>
                <a:schemeClr val="tx1"/>
              </a:solidFill>
            </a:rPr>
            <a:t>de la Déclaration; </a:t>
          </a:r>
          <a:endParaRPr lang="en-US" sz="2000" dirty="0">
            <a:solidFill>
              <a:schemeClr val="tx1"/>
            </a:solidFill>
          </a:endParaRPr>
        </a:p>
      </dgm:t>
    </dgm:pt>
    <dgm:pt modelId="{D3DC4621-586E-42DB-A6F9-2FE321275BB1}" type="parTrans" cxnId="{D608B5F3-46A7-4AFD-8DC7-69DDDAF636B3}">
      <dgm:prSet/>
      <dgm:spPr/>
    </dgm:pt>
    <dgm:pt modelId="{C403796A-CF16-42B3-B4F8-450763564801}" type="sibTrans" cxnId="{D608B5F3-46A7-4AFD-8DC7-69DDDAF636B3}">
      <dgm:prSet/>
      <dgm:spPr/>
    </dgm:pt>
    <dgm:pt modelId="{7862C461-A2D4-4E30-BF60-7BEC3B5EC56F}">
      <dgm:prSet phldrT="[Text]" custT="1"/>
      <dgm:spPr/>
      <dgm:t>
        <a:bodyPr/>
        <a:lstStyle/>
        <a:p>
          <a:pPr marR="0" algn="l" eaLnBrk="1" fontAlgn="auto" latinLnBrk="0" hangingPunct="1">
            <a:buClrTx/>
            <a:buSzTx/>
            <a:buFontTx/>
            <a:tabLst/>
            <a:defRPr/>
          </a:pPr>
          <a:r>
            <a:rPr lang="fr-CA" sz="2000" noProof="0" dirty="0" smtClean="0">
              <a:solidFill>
                <a:schemeClr val="tx1"/>
              </a:solidFill>
            </a:rPr>
            <a:t>assurer le suivi de sa mise en œuvre, son examen </a:t>
          </a:r>
          <a:br>
            <a:rPr lang="fr-CA" sz="2000" noProof="0" dirty="0" smtClean="0">
              <a:solidFill>
                <a:schemeClr val="tx1"/>
              </a:solidFill>
            </a:rPr>
          </a:br>
          <a:r>
            <a:rPr lang="fr-CA" sz="2000" noProof="0" dirty="0" smtClean="0">
              <a:solidFill>
                <a:schemeClr val="tx1"/>
              </a:solidFill>
            </a:rPr>
            <a:t>et sa modification.</a:t>
          </a:r>
          <a:endParaRPr lang="en-US" sz="2000" dirty="0">
            <a:solidFill>
              <a:schemeClr val="tx1"/>
            </a:solidFill>
          </a:endParaRPr>
        </a:p>
      </dgm:t>
    </dgm:pt>
    <dgm:pt modelId="{889B443A-7A1F-4A1F-8BAC-2EAABB44B810}" type="parTrans" cxnId="{7633F5B2-23B0-4DA6-9EB8-1C91035A5F93}">
      <dgm:prSet/>
      <dgm:spPr/>
    </dgm:pt>
    <dgm:pt modelId="{B9AFBFA0-70BC-4955-BA99-FA517C5C2E7A}" type="sibTrans" cxnId="{7633F5B2-23B0-4DA6-9EB8-1C91035A5F93}">
      <dgm:prSet/>
      <dgm:spPr/>
    </dgm:pt>
    <dgm:pt modelId="{F0F4031F-8A1E-4A0C-9B76-F8AB2BF6205D}" type="pres">
      <dgm:prSet presAssocID="{8F312516-56EE-4BC2-98FA-A261489213D3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1197050-15A2-4CB4-95E5-AD0996BA858A}" type="pres">
      <dgm:prSet presAssocID="{666BA769-15F4-4637-9798-6A41DE28D4C7}" presName="composite" presStyleCnt="0"/>
      <dgm:spPr/>
      <dgm:t>
        <a:bodyPr/>
        <a:lstStyle/>
        <a:p>
          <a:endParaRPr lang="en-US"/>
        </a:p>
      </dgm:t>
    </dgm:pt>
    <dgm:pt modelId="{2AE7CDA7-1606-4E90-82BC-2864CBB71AFC}" type="pres">
      <dgm:prSet presAssocID="{666BA769-15F4-4637-9798-6A41DE28D4C7}" presName="First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6AEBD5-2480-4DB1-92CB-7D7E01B0FAFF}" type="pres">
      <dgm:prSet presAssocID="{666BA769-15F4-4637-9798-6A41DE28D4C7}" presName="Parent" presStyleLbl="alignNode1" presStyleIdx="0" presStyleCnt="1" custScaleY="46313" custLinFactNeighborY="2721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2CEFB-DD92-4A69-A470-343C5BDB5FA8}" type="pres">
      <dgm:prSet presAssocID="{666BA769-15F4-4637-9798-6A41DE28D4C7}" presName="Accent" presStyleLbl="parChTrans1D1" presStyleIdx="0" presStyleCnt="1"/>
      <dgm:spPr/>
      <dgm:t>
        <a:bodyPr/>
        <a:lstStyle/>
        <a:p>
          <a:endParaRPr lang="en-US"/>
        </a:p>
      </dgm:t>
    </dgm:pt>
    <dgm:pt modelId="{CDD7E27A-9CF0-4E5F-ABC1-B6193D0CF8E8}" type="pres">
      <dgm:prSet presAssocID="{666BA769-15F4-4637-9798-6A41DE28D4C7}" presName="Child" presStyleLbl="revTx" presStyleIdx="1" presStyleCnt="2" custScaleY="12333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E6401B5-C97E-42F1-BBC6-7CDAC079A9EF}" srcId="{666BA769-15F4-4637-9798-6A41DE28D4C7}" destId="{E2C09ABE-FCAA-47E8-9903-0DB4FFF9E5F7}" srcOrd="1" destOrd="0" parTransId="{5C3FFFEE-29B9-47FF-9E97-8B13A37775F9}" sibTransId="{F09BE14E-062F-4B1F-A6EC-3A74C1B5AE2F}"/>
    <dgm:cxn modelId="{7F72EF5D-D06C-4624-8777-7659E56E13AC}" type="presOf" srcId="{666BA769-15F4-4637-9798-6A41DE28D4C7}" destId="{F46AEBD5-2480-4DB1-92CB-7D7E01B0FAFF}" srcOrd="0" destOrd="0" presId="urn:microsoft.com/office/officeart/2011/layout/TabList"/>
    <dgm:cxn modelId="{D608B5F3-46A7-4AFD-8DC7-69DDDAF636B3}" srcId="{E2C09ABE-FCAA-47E8-9903-0DB4FFF9E5F7}" destId="{5F4751F2-4E4F-48B2-B7F9-6BBE0658509F}" srcOrd="2" destOrd="0" parTransId="{D3DC4621-586E-42DB-A6F9-2FE321275BB1}" sibTransId="{C403796A-CF16-42B3-B4F8-450763564801}"/>
    <dgm:cxn modelId="{BAE14B64-6C9B-4FF7-98AE-19A30D852273}" srcId="{E2C09ABE-FCAA-47E8-9903-0DB4FFF9E5F7}" destId="{310490EE-DEA6-45E2-BBE8-BCE919F41EA4}" srcOrd="1" destOrd="0" parTransId="{E0A30DF1-90DE-4598-86A1-EEF851B010DC}" sibTransId="{EA4FF994-DE24-4C44-BCD1-C8D7E1751D19}"/>
    <dgm:cxn modelId="{9CD2BAEA-CF49-4CFA-9EAB-EE434C0122D0}" srcId="{E2C09ABE-FCAA-47E8-9903-0DB4FFF9E5F7}" destId="{14AC1C80-88CA-4598-ADA0-FCE27FF07764}" srcOrd="0" destOrd="0" parTransId="{9FED9276-9CB0-442D-AD55-7AB7F426167F}" sibTransId="{1300FF84-6715-44EA-AE0A-2F1F94D77700}"/>
    <dgm:cxn modelId="{D0FDA1AF-8AAE-4935-837C-95077325D3C4}" srcId="{8F312516-56EE-4BC2-98FA-A261489213D3}" destId="{666BA769-15F4-4637-9798-6A41DE28D4C7}" srcOrd="0" destOrd="0" parTransId="{2386F5D6-2ED7-404B-898F-F2D5BFAF9C30}" sibTransId="{E16B5F43-925A-454D-8246-F3B3FF8953A0}"/>
    <dgm:cxn modelId="{6843D6EE-3DD6-47F3-B7BE-D821C912269C}" type="presOf" srcId="{E2C09ABE-FCAA-47E8-9903-0DB4FFF9E5F7}" destId="{CDD7E27A-9CF0-4E5F-ABC1-B6193D0CF8E8}" srcOrd="0" destOrd="0" presId="urn:microsoft.com/office/officeart/2011/layout/TabList"/>
    <dgm:cxn modelId="{8C8B5E2A-ADE1-40C1-B3F4-EE6041856BD4}" type="presOf" srcId="{14AC1C80-88CA-4598-ADA0-FCE27FF07764}" destId="{CDD7E27A-9CF0-4E5F-ABC1-B6193D0CF8E8}" srcOrd="0" destOrd="1" presId="urn:microsoft.com/office/officeart/2011/layout/TabList"/>
    <dgm:cxn modelId="{7633F5B2-23B0-4DA6-9EB8-1C91035A5F93}" srcId="{E2C09ABE-FCAA-47E8-9903-0DB4FFF9E5F7}" destId="{7862C461-A2D4-4E30-BF60-7BEC3B5EC56F}" srcOrd="3" destOrd="0" parTransId="{889B443A-7A1F-4A1F-8BAC-2EAABB44B810}" sibTransId="{B9AFBFA0-70BC-4955-BA99-FA517C5C2E7A}"/>
    <dgm:cxn modelId="{7CDD5DEB-40C2-4EE4-868B-8D4EB309BB0E}" type="presOf" srcId="{310490EE-DEA6-45E2-BBE8-BCE919F41EA4}" destId="{CDD7E27A-9CF0-4E5F-ABC1-B6193D0CF8E8}" srcOrd="0" destOrd="2" presId="urn:microsoft.com/office/officeart/2011/layout/TabList"/>
    <dgm:cxn modelId="{F04DA955-D2D3-480D-AC96-C4151F91FBF3}" type="presOf" srcId="{5F4751F2-4E4F-48B2-B7F9-6BBE0658509F}" destId="{CDD7E27A-9CF0-4E5F-ABC1-B6193D0CF8E8}" srcOrd="0" destOrd="3" presId="urn:microsoft.com/office/officeart/2011/layout/TabList"/>
    <dgm:cxn modelId="{BDE19F8D-4F1C-4473-8542-78530963C145}" type="presOf" srcId="{8F312516-56EE-4BC2-98FA-A261489213D3}" destId="{F0F4031F-8A1E-4A0C-9B76-F8AB2BF6205D}" srcOrd="0" destOrd="0" presId="urn:microsoft.com/office/officeart/2011/layout/TabList"/>
    <dgm:cxn modelId="{9E66DD7B-B290-4AE8-9523-CF53A70BA4CB}" srcId="{666BA769-15F4-4637-9798-6A41DE28D4C7}" destId="{76503E8B-02CC-411A-8165-F7F23B9AC8F0}" srcOrd="0" destOrd="0" parTransId="{724E901A-5D6E-4183-B73E-CADE8CB239AC}" sibTransId="{61DB0F00-0321-42DD-932E-98AEF3BF0268}"/>
    <dgm:cxn modelId="{322003E3-6A91-4787-941F-D15D4E6C3C2D}" type="presOf" srcId="{7862C461-A2D4-4E30-BF60-7BEC3B5EC56F}" destId="{CDD7E27A-9CF0-4E5F-ABC1-B6193D0CF8E8}" srcOrd="0" destOrd="4" presId="urn:microsoft.com/office/officeart/2011/layout/TabList"/>
    <dgm:cxn modelId="{3F10DB37-804B-4003-8EB4-6CCFD3AEDAB0}" type="presOf" srcId="{76503E8B-02CC-411A-8165-F7F23B9AC8F0}" destId="{2AE7CDA7-1606-4E90-82BC-2864CBB71AFC}" srcOrd="0" destOrd="0" presId="urn:microsoft.com/office/officeart/2011/layout/TabList"/>
    <dgm:cxn modelId="{0A3C69E1-54AA-4862-8729-D1604CBCDC81}" type="presParOf" srcId="{F0F4031F-8A1E-4A0C-9B76-F8AB2BF6205D}" destId="{61197050-15A2-4CB4-95E5-AD0996BA858A}" srcOrd="0" destOrd="0" presId="urn:microsoft.com/office/officeart/2011/layout/TabList"/>
    <dgm:cxn modelId="{77A49F74-6AC9-41ED-A392-98C8AC30E601}" type="presParOf" srcId="{61197050-15A2-4CB4-95E5-AD0996BA858A}" destId="{2AE7CDA7-1606-4E90-82BC-2864CBB71AFC}" srcOrd="0" destOrd="0" presId="urn:microsoft.com/office/officeart/2011/layout/TabList"/>
    <dgm:cxn modelId="{444B95A3-AE75-4430-BC82-BAA49E3C1415}" type="presParOf" srcId="{61197050-15A2-4CB4-95E5-AD0996BA858A}" destId="{F46AEBD5-2480-4DB1-92CB-7D7E01B0FAFF}" srcOrd="1" destOrd="0" presId="urn:microsoft.com/office/officeart/2011/layout/TabList"/>
    <dgm:cxn modelId="{4071B4A8-3ED8-4FC8-A049-7362C388DDD9}" type="presParOf" srcId="{61197050-15A2-4CB4-95E5-AD0996BA858A}" destId="{4912CEFB-DD92-4A69-A470-343C5BDB5FA8}" srcOrd="2" destOrd="0" presId="urn:microsoft.com/office/officeart/2011/layout/TabList"/>
    <dgm:cxn modelId="{4E0AF9E5-28DE-46AA-B3DC-BD5904CB80AA}" type="presParOf" srcId="{F0F4031F-8A1E-4A0C-9B76-F8AB2BF6205D}" destId="{CDD7E27A-9CF0-4E5F-ABC1-B6193D0CF8E8}" srcOrd="1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F312516-56EE-4BC2-98FA-A261489213D3}" type="doc">
      <dgm:prSet loTypeId="urn:microsoft.com/office/officeart/2011/layout/Tab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66BA769-15F4-4637-9798-6A41DE28D4C7}">
      <dgm:prSet phldrT="[Text]" custT="1"/>
      <dgm:spPr/>
      <dgm:t>
        <a:bodyPr/>
        <a:lstStyle/>
        <a:p>
          <a:r>
            <a:rPr lang="en-US" sz="3200" b="1" dirty="0" smtClean="0"/>
            <a:t>Article 7</a:t>
          </a:r>
          <a:endParaRPr lang="en-US" sz="3200" b="1" dirty="0"/>
        </a:p>
      </dgm:t>
    </dgm:pt>
    <dgm:pt modelId="{2386F5D6-2ED7-404B-898F-F2D5BFAF9C30}" type="parTrans" cxnId="{D0FDA1AF-8AAE-4935-837C-95077325D3C4}">
      <dgm:prSet/>
      <dgm:spPr/>
      <dgm:t>
        <a:bodyPr/>
        <a:lstStyle/>
        <a:p>
          <a:endParaRPr lang="en-US"/>
        </a:p>
      </dgm:t>
    </dgm:pt>
    <dgm:pt modelId="{E16B5F43-925A-454D-8246-F3B3FF8953A0}" type="sibTrans" cxnId="{D0FDA1AF-8AAE-4935-837C-95077325D3C4}">
      <dgm:prSet/>
      <dgm:spPr/>
      <dgm:t>
        <a:bodyPr/>
        <a:lstStyle/>
        <a:p>
          <a:endParaRPr lang="en-US"/>
        </a:p>
      </dgm:t>
    </dgm:pt>
    <dgm:pt modelId="{76503E8B-02CC-411A-8165-F7F23B9AC8F0}">
      <dgm:prSet phldrT="[Text]" custT="1"/>
      <dgm:spPr/>
      <dgm:t>
        <a:bodyPr/>
        <a:lstStyle/>
        <a:p>
          <a:r>
            <a:rPr lang="fr-CA" sz="2500" noProof="0" dirty="0" smtClean="0"/>
            <a:t>Exige la préparation de rapports annuels</a:t>
          </a:r>
          <a:endParaRPr lang="en-US" sz="2500" dirty="0"/>
        </a:p>
      </dgm:t>
    </dgm:pt>
    <dgm:pt modelId="{724E901A-5D6E-4183-B73E-CADE8CB239AC}" type="parTrans" cxnId="{9E66DD7B-B290-4AE8-9523-CF53A70BA4CB}">
      <dgm:prSet/>
      <dgm:spPr/>
      <dgm:t>
        <a:bodyPr/>
        <a:lstStyle/>
        <a:p>
          <a:endParaRPr lang="en-US"/>
        </a:p>
      </dgm:t>
    </dgm:pt>
    <dgm:pt modelId="{61DB0F00-0321-42DD-932E-98AEF3BF0268}" type="sibTrans" cxnId="{9E66DD7B-B290-4AE8-9523-CF53A70BA4CB}">
      <dgm:prSet/>
      <dgm:spPr/>
      <dgm:t>
        <a:bodyPr/>
        <a:lstStyle/>
        <a:p>
          <a:endParaRPr lang="en-US"/>
        </a:p>
      </dgm:t>
    </dgm:pt>
    <dgm:pt modelId="{CA8BF7C6-C659-498C-BDF5-250A5F22C264}">
      <dgm:prSet phldrT="[Text]" custT="1"/>
      <dgm:spPr/>
      <dgm:t>
        <a:bodyPr/>
        <a:lstStyle/>
        <a:p>
          <a:r>
            <a:rPr lang="en-US" sz="2000" dirty="0" smtClean="0"/>
            <a:t>Les rap</a:t>
          </a:r>
          <a:r>
            <a:rPr lang="fr-CA" sz="2000" noProof="0" dirty="0" smtClean="0"/>
            <a:t>ports doivent être préparés en consultation et en collaboration avec les peuples autochtones; </a:t>
          </a:r>
          <a:endParaRPr lang="en-US" sz="2000" dirty="0"/>
        </a:p>
      </dgm:t>
    </dgm:pt>
    <dgm:pt modelId="{E8107C1E-CADF-49E9-826A-C304AA26A532}" type="parTrans" cxnId="{3706E222-361A-496A-8944-21323E734228}">
      <dgm:prSet/>
      <dgm:spPr/>
      <dgm:t>
        <a:bodyPr/>
        <a:lstStyle/>
        <a:p>
          <a:endParaRPr lang="en-US"/>
        </a:p>
      </dgm:t>
    </dgm:pt>
    <dgm:pt modelId="{97E013DA-E998-49FF-9B59-D7AC2C935B2F}" type="sibTrans" cxnId="{3706E222-361A-496A-8944-21323E734228}">
      <dgm:prSet/>
      <dgm:spPr/>
      <dgm:t>
        <a:bodyPr/>
        <a:lstStyle/>
        <a:p>
          <a:endParaRPr lang="en-US"/>
        </a:p>
      </dgm:t>
    </dgm:pt>
    <dgm:pt modelId="{14969E35-7E77-4269-965C-4FB4FDF9C6A8}">
      <dgm:prSet phldrT="[Text]" custT="1"/>
      <dgm:spPr/>
      <dgm:t>
        <a:bodyPr/>
        <a:lstStyle/>
        <a:p>
          <a:r>
            <a:rPr lang="fr-CA" sz="2000" noProof="0" dirty="0" smtClean="0">
              <a:solidFill>
                <a:schemeClr val="tx1"/>
              </a:solidFill>
            </a:rPr>
            <a:t>Le rapport doit :</a:t>
          </a:r>
          <a:endParaRPr lang="en-US" sz="2000" dirty="0"/>
        </a:p>
      </dgm:t>
    </dgm:pt>
    <dgm:pt modelId="{4D2C8D6F-7556-4730-ADF1-20887AFEB0F5}" type="parTrans" cxnId="{329050A8-1A77-4921-8DDA-8C1ACD66E078}">
      <dgm:prSet/>
      <dgm:spPr/>
    </dgm:pt>
    <dgm:pt modelId="{48B9E151-67DA-466F-AD96-21CBD85F1346}" type="sibTrans" cxnId="{329050A8-1A77-4921-8DDA-8C1ACD66E078}">
      <dgm:prSet/>
      <dgm:spPr/>
    </dgm:pt>
    <dgm:pt modelId="{6C755B82-2411-44BD-834A-9154A05A99A6}">
      <dgm:prSet phldrT="[Text]" custT="1"/>
      <dgm:spPr/>
      <dgm:t>
        <a:bodyPr/>
        <a:lstStyle/>
        <a:p>
          <a:r>
            <a:rPr lang="fr-CA" sz="2000" noProof="0" dirty="0" smtClean="0">
              <a:solidFill>
                <a:schemeClr val="tx1"/>
              </a:solidFill>
            </a:rPr>
            <a:t>Faire état des mesures prises pour veiller à ce que les lois fédérales soient compatibles avec 	la Déclaration ainsi que de l’élaboration et de la mise en œuvre du plan d’action;</a:t>
          </a:r>
          <a:endParaRPr lang="en-US" sz="2000" dirty="0"/>
        </a:p>
      </dgm:t>
    </dgm:pt>
    <dgm:pt modelId="{FC5EDB59-D572-4E86-BB6A-948718890C80}" type="parTrans" cxnId="{884E9A81-42C1-4930-9E52-2D11E0EC95C5}">
      <dgm:prSet/>
      <dgm:spPr/>
    </dgm:pt>
    <dgm:pt modelId="{8745CC63-D5CA-4200-B7CE-8D7C6BFB605B}" type="sibTrans" cxnId="{884E9A81-42C1-4930-9E52-2D11E0EC95C5}">
      <dgm:prSet/>
      <dgm:spPr/>
    </dgm:pt>
    <dgm:pt modelId="{5FEB167B-AB3F-4C88-AB51-D06EC7C5B17C}">
      <dgm:prSet phldrT="[Text]" custT="1"/>
      <dgm:spPr/>
      <dgm:t>
        <a:bodyPr/>
        <a:lstStyle/>
        <a:p>
          <a:r>
            <a:rPr lang="fr-FR" sz="2000" dirty="0" smtClean="0">
              <a:solidFill>
                <a:schemeClr val="tx1"/>
              </a:solidFill>
            </a:rPr>
            <a:t>Être déposé devant chaque chambre du Parlement, </a:t>
          </a:r>
          <a:br>
            <a:rPr lang="fr-FR" sz="2000" dirty="0" smtClean="0">
              <a:solidFill>
                <a:schemeClr val="tx1"/>
              </a:solidFill>
            </a:rPr>
          </a:br>
          <a:r>
            <a:rPr lang="fr-FR" sz="2000" dirty="0" smtClean="0">
              <a:solidFill>
                <a:schemeClr val="tx1"/>
              </a:solidFill>
            </a:rPr>
            <a:t>et rendu public;</a:t>
          </a:r>
          <a:endParaRPr lang="en-CA" sz="2000" dirty="0" smtClean="0"/>
        </a:p>
      </dgm:t>
    </dgm:pt>
    <dgm:pt modelId="{37CD4EA8-95F5-4E65-B5A0-5B92DBD5EA27}" type="parTrans" cxnId="{56A641EB-84C9-48E8-BD8B-D2F4560C7804}">
      <dgm:prSet/>
      <dgm:spPr/>
    </dgm:pt>
    <dgm:pt modelId="{4E2E18F9-B112-473F-9E2A-3D7C4EA15B2B}" type="sibTrans" cxnId="{56A641EB-84C9-48E8-BD8B-D2F4560C7804}">
      <dgm:prSet/>
      <dgm:spPr/>
    </dgm:pt>
    <dgm:pt modelId="{F0F4031F-8A1E-4A0C-9B76-F8AB2BF6205D}" type="pres">
      <dgm:prSet presAssocID="{8F312516-56EE-4BC2-98FA-A261489213D3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1197050-15A2-4CB4-95E5-AD0996BA858A}" type="pres">
      <dgm:prSet presAssocID="{666BA769-15F4-4637-9798-6A41DE28D4C7}" presName="composite" presStyleCnt="0"/>
      <dgm:spPr/>
      <dgm:t>
        <a:bodyPr/>
        <a:lstStyle/>
        <a:p>
          <a:endParaRPr lang="en-US"/>
        </a:p>
      </dgm:t>
    </dgm:pt>
    <dgm:pt modelId="{2AE7CDA7-1606-4E90-82BC-2864CBB71AFC}" type="pres">
      <dgm:prSet presAssocID="{666BA769-15F4-4637-9798-6A41DE28D4C7}" presName="First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6AEBD5-2480-4DB1-92CB-7D7E01B0FAFF}" type="pres">
      <dgm:prSet presAssocID="{666BA769-15F4-4637-9798-6A41DE28D4C7}" presName="Parent" presStyleLbl="alignNode1" presStyleIdx="0" presStyleCnt="1" custScaleY="46313" custLinFactNeighborY="2721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2CEFB-DD92-4A69-A470-343C5BDB5FA8}" type="pres">
      <dgm:prSet presAssocID="{666BA769-15F4-4637-9798-6A41DE28D4C7}" presName="Accent" presStyleLbl="parChTrans1D1" presStyleIdx="0" presStyleCnt="1"/>
      <dgm:spPr/>
      <dgm:t>
        <a:bodyPr/>
        <a:lstStyle/>
        <a:p>
          <a:endParaRPr lang="en-US"/>
        </a:p>
      </dgm:t>
    </dgm:pt>
    <dgm:pt modelId="{CDD7E27A-9CF0-4E5F-ABC1-B6193D0CF8E8}" type="pres">
      <dgm:prSet presAssocID="{666BA769-15F4-4637-9798-6A41DE28D4C7}" presName="Child" presStyleLbl="revTx" presStyleIdx="1" presStyleCnt="2" custScaleY="12333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9268E6-7CF9-4FFD-B2BA-634ECA574AFC}" type="presOf" srcId="{CA8BF7C6-C659-498C-BDF5-250A5F22C264}" destId="{CDD7E27A-9CF0-4E5F-ABC1-B6193D0CF8E8}" srcOrd="0" destOrd="0" presId="urn:microsoft.com/office/officeart/2011/layout/TabList"/>
    <dgm:cxn modelId="{7F72EF5D-D06C-4624-8777-7659E56E13AC}" type="presOf" srcId="{666BA769-15F4-4637-9798-6A41DE28D4C7}" destId="{F46AEBD5-2480-4DB1-92CB-7D7E01B0FAFF}" srcOrd="0" destOrd="0" presId="urn:microsoft.com/office/officeart/2011/layout/TabList"/>
    <dgm:cxn modelId="{329050A8-1A77-4921-8DDA-8C1ACD66E078}" srcId="{666BA769-15F4-4637-9798-6A41DE28D4C7}" destId="{14969E35-7E77-4269-965C-4FB4FDF9C6A8}" srcOrd="2" destOrd="0" parTransId="{4D2C8D6F-7556-4730-ADF1-20887AFEB0F5}" sibTransId="{48B9E151-67DA-466F-AD96-21CBD85F1346}"/>
    <dgm:cxn modelId="{D0FDA1AF-8AAE-4935-837C-95077325D3C4}" srcId="{8F312516-56EE-4BC2-98FA-A261489213D3}" destId="{666BA769-15F4-4637-9798-6A41DE28D4C7}" srcOrd="0" destOrd="0" parTransId="{2386F5D6-2ED7-404B-898F-F2D5BFAF9C30}" sibTransId="{E16B5F43-925A-454D-8246-F3B3FF8953A0}"/>
    <dgm:cxn modelId="{AA7932B5-9300-45C9-8E9C-B03A4F6B49BF}" type="presOf" srcId="{14969E35-7E77-4269-965C-4FB4FDF9C6A8}" destId="{CDD7E27A-9CF0-4E5F-ABC1-B6193D0CF8E8}" srcOrd="0" destOrd="1" presId="urn:microsoft.com/office/officeart/2011/layout/TabList"/>
    <dgm:cxn modelId="{3706E222-361A-496A-8944-21323E734228}" srcId="{666BA769-15F4-4637-9798-6A41DE28D4C7}" destId="{CA8BF7C6-C659-498C-BDF5-250A5F22C264}" srcOrd="1" destOrd="0" parTransId="{E8107C1E-CADF-49E9-826A-C304AA26A532}" sibTransId="{97E013DA-E998-49FF-9B59-D7AC2C935B2F}"/>
    <dgm:cxn modelId="{2735D1F5-B3E1-445B-811D-7B81828E3CAB}" type="presOf" srcId="{6C755B82-2411-44BD-834A-9154A05A99A6}" destId="{CDD7E27A-9CF0-4E5F-ABC1-B6193D0CF8E8}" srcOrd="0" destOrd="2" presId="urn:microsoft.com/office/officeart/2011/layout/TabList"/>
    <dgm:cxn modelId="{BDE19F8D-4F1C-4473-8542-78530963C145}" type="presOf" srcId="{8F312516-56EE-4BC2-98FA-A261489213D3}" destId="{F0F4031F-8A1E-4A0C-9B76-F8AB2BF6205D}" srcOrd="0" destOrd="0" presId="urn:microsoft.com/office/officeart/2011/layout/TabList"/>
    <dgm:cxn modelId="{602BB47C-E5F4-4F12-9ABC-6D959A5366DE}" type="presOf" srcId="{5FEB167B-AB3F-4C88-AB51-D06EC7C5B17C}" destId="{CDD7E27A-9CF0-4E5F-ABC1-B6193D0CF8E8}" srcOrd="0" destOrd="3" presId="urn:microsoft.com/office/officeart/2011/layout/TabList"/>
    <dgm:cxn modelId="{9E66DD7B-B290-4AE8-9523-CF53A70BA4CB}" srcId="{666BA769-15F4-4637-9798-6A41DE28D4C7}" destId="{76503E8B-02CC-411A-8165-F7F23B9AC8F0}" srcOrd="0" destOrd="0" parTransId="{724E901A-5D6E-4183-B73E-CADE8CB239AC}" sibTransId="{61DB0F00-0321-42DD-932E-98AEF3BF0268}"/>
    <dgm:cxn modelId="{884E9A81-42C1-4930-9E52-2D11E0EC95C5}" srcId="{14969E35-7E77-4269-965C-4FB4FDF9C6A8}" destId="{6C755B82-2411-44BD-834A-9154A05A99A6}" srcOrd="0" destOrd="0" parTransId="{FC5EDB59-D572-4E86-BB6A-948718890C80}" sibTransId="{8745CC63-D5CA-4200-B7CE-8D7C6BFB605B}"/>
    <dgm:cxn modelId="{3F10DB37-804B-4003-8EB4-6CCFD3AEDAB0}" type="presOf" srcId="{76503E8B-02CC-411A-8165-F7F23B9AC8F0}" destId="{2AE7CDA7-1606-4E90-82BC-2864CBB71AFC}" srcOrd="0" destOrd="0" presId="urn:microsoft.com/office/officeart/2011/layout/TabList"/>
    <dgm:cxn modelId="{56A641EB-84C9-48E8-BD8B-D2F4560C7804}" srcId="{6C755B82-2411-44BD-834A-9154A05A99A6}" destId="{5FEB167B-AB3F-4C88-AB51-D06EC7C5B17C}" srcOrd="0" destOrd="0" parTransId="{37CD4EA8-95F5-4E65-B5A0-5B92DBD5EA27}" sibTransId="{4E2E18F9-B112-473F-9E2A-3D7C4EA15B2B}"/>
    <dgm:cxn modelId="{0A3C69E1-54AA-4862-8729-D1604CBCDC81}" type="presParOf" srcId="{F0F4031F-8A1E-4A0C-9B76-F8AB2BF6205D}" destId="{61197050-15A2-4CB4-95E5-AD0996BA858A}" srcOrd="0" destOrd="0" presId="urn:microsoft.com/office/officeart/2011/layout/TabList"/>
    <dgm:cxn modelId="{77A49F74-6AC9-41ED-A392-98C8AC30E601}" type="presParOf" srcId="{61197050-15A2-4CB4-95E5-AD0996BA858A}" destId="{2AE7CDA7-1606-4E90-82BC-2864CBB71AFC}" srcOrd="0" destOrd="0" presId="urn:microsoft.com/office/officeart/2011/layout/TabList"/>
    <dgm:cxn modelId="{444B95A3-AE75-4430-BC82-BAA49E3C1415}" type="presParOf" srcId="{61197050-15A2-4CB4-95E5-AD0996BA858A}" destId="{F46AEBD5-2480-4DB1-92CB-7D7E01B0FAFF}" srcOrd="1" destOrd="0" presId="urn:microsoft.com/office/officeart/2011/layout/TabList"/>
    <dgm:cxn modelId="{4071B4A8-3ED8-4FC8-A049-7362C388DDD9}" type="presParOf" srcId="{61197050-15A2-4CB4-95E5-AD0996BA858A}" destId="{4912CEFB-DD92-4A69-A470-343C5BDB5FA8}" srcOrd="2" destOrd="0" presId="urn:microsoft.com/office/officeart/2011/layout/TabList"/>
    <dgm:cxn modelId="{4E0AF9E5-28DE-46AA-B3DC-BD5904CB80AA}" type="presParOf" srcId="{F0F4031F-8A1E-4A0C-9B76-F8AB2BF6205D}" destId="{CDD7E27A-9CF0-4E5F-ABC1-B6193D0CF8E8}" srcOrd="1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F312516-56EE-4BC2-98FA-A261489213D3}" type="doc">
      <dgm:prSet loTypeId="urn:microsoft.com/office/officeart/2011/layout/Tab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66BA769-15F4-4637-9798-6A41DE28D4C7}">
      <dgm:prSet phldrT="[Text]" custT="1"/>
      <dgm:spPr/>
      <dgm:t>
        <a:bodyPr/>
        <a:lstStyle/>
        <a:p>
          <a:r>
            <a:rPr lang="en-US" sz="3200" b="1" dirty="0" smtClean="0"/>
            <a:t>Article 7</a:t>
          </a:r>
          <a:endParaRPr lang="en-US" sz="3200" b="1" dirty="0"/>
        </a:p>
      </dgm:t>
    </dgm:pt>
    <dgm:pt modelId="{2386F5D6-2ED7-404B-898F-F2D5BFAF9C30}" type="parTrans" cxnId="{D0FDA1AF-8AAE-4935-837C-95077325D3C4}">
      <dgm:prSet/>
      <dgm:spPr/>
      <dgm:t>
        <a:bodyPr/>
        <a:lstStyle/>
        <a:p>
          <a:endParaRPr lang="en-US"/>
        </a:p>
      </dgm:t>
    </dgm:pt>
    <dgm:pt modelId="{E16B5F43-925A-454D-8246-F3B3FF8953A0}" type="sibTrans" cxnId="{D0FDA1AF-8AAE-4935-837C-95077325D3C4}">
      <dgm:prSet/>
      <dgm:spPr/>
      <dgm:t>
        <a:bodyPr/>
        <a:lstStyle/>
        <a:p>
          <a:endParaRPr lang="en-US"/>
        </a:p>
      </dgm:t>
    </dgm:pt>
    <dgm:pt modelId="{76503E8B-02CC-411A-8165-F7F23B9AC8F0}">
      <dgm:prSet phldrT="[Text]" custT="1"/>
      <dgm:spPr/>
      <dgm:t>
        <a:bodyPr/>
        <a:lstStyle/>
        <a:p>
          <a:r>
            <a:rPr lang="fr-CA" sz="2500" noProof="0" dirty="0" smtClean="0"/>
            <a:t>Exige la préparation de rapports annuels</a:t>
          </a:r>
          <a:endParaRPr lang="en-US" sz="2500" dirty="0"/>
        </a:p>
      </dgm:t>
    </dgm:pt>
    <dgm:pt modelId="{724E901A-5D6E-4183-B73E-CADE8CB239AC}" type="parTrans" cxnId="{9E66DD7B-B290-4AE8-9523-CF53A70BA4CB}">
      <dgm:prSet/>
      <dgm:spPr/>
      <dgm:t>
        <a:bodyPr/>
        <a:lstStyle/>
        <a:p>
          <a:endParaRPr lang="en-US"/>
        </a:p>
      </dgm:t>
    </dgm:pt>
    <dgm:pt modelId="{61DB0F00-0321-42DD-932E-98AEF3BF0268}" type="sibTrans" cxnId="{9E66DD7B-B290-4AE8-9523-CF53A70BA4CB}">
      <dgm:prSet/>
      <dgm:spPr/>
      <dgm:t>
        <a:bodyPr/>
        <a:lstStyle/>
        <a:p>
          <a:endParaRPr lang="en-US"/>
        </a:p>
      </dgm:t>
    </dgm:pt>
    <dgm:pt modelId="{CA8BF7C6-C659-498C-BDF5-250A5F22C264}">
      <dgm:prSet phldrT="[Text]" custT="1"/>
      <dgm:spPr/>
      <dgm:t>
        <a:bodyPr/>
        <a:lstStyle/>
        <a:p>
          <a:r>
            <a:rPr lang="fr-CA" sz="2000" b="0" noProof="0" dirty="0" smtClean="0"/>
            <a:t>Le </a:t>
          </a:r>
          <a:r>
            <a:rPr lang="fr-CA" sz="2000" b="1" noProof="0" dirty="0" smtClean="0"/>
            <a:t>paragraphe 7(3) </a:t>
          </a:r>
          <a:r>
            <a:rPr lang="fr-CA" sz="2000" noProof="0" dirty="0" smtClean="0"/>
            <a:t>prévoit que le comité de chaque chambre du Parlement désigné ou constitué pour étudier les questions relatives aux peuples autochtones est saisi d’office du rapport.</a:t>
          </a:r>
          <a:endParaRPr lang="en-US" sz="2000" dirty="0"/>
        </a:p>
      </dgm:t>
    </dgm:pt>
    <dgm:pt modelId="{E8107C1E-CADF-49E9-826A-C304AA26A532}" type="parTrans" cxnId="{3706E222-361A-496A-8944-21323E734228}">
      <dgm:prSet/>
      <dgm:spPr/>
      <dgm:t>
        <a:bodyPr/>
        <a:lstStyle/>
        <a:p>
          <a:endParaRPr lang="en-US"/>
        </a:p>
      </dgm:t>
    </dgm:pt>
    <dgm:pt modelId="{97E013DA-E998-49FF-9B59-D7AC2C935B2F}" type="sibTrans" cxnId="{3706E222-361A-496A-8944-21323E734228}">
      <dgm:prSet/>
      <dgm:spPr/>
      <dgm:t>
        <a:bodyPr/>
        <a:lstStyle/>
        <a:p>
          <a:endParaRPr lang="en-US"/>
        </a:p>
      </dgm:t>
    </dgm:pt>
    <dgm:pt modelId="{F0F4031F-8A1E-4A0C-9B76-F8AB2BF6205D}" type="pres">
      <dgm:prSet presAssocID="{8F312516-56EE-4BC2-98FA-A261489213D3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1197050-15A2-4CB4-95E5-AD0996BA858A}" type="pres">
      <dgm:prSet presAssocID="{666BA769-15F4-4637-9798-6A41DE28D4C7}" presName="composite" presStyleCnt="0"/>
      <dgm:spPr/>
      <dgm:t>
        <a:bodyPr/>
        <a:lstStyle/>
        <a:p>
          <a:endParaRPr lang="en-US"/>
        </a:p>
      </dgm:t>
    </dgm:pt>
    <dgm:pt modelId="{2AE7CDA7-1606-4E90-82BC-2864CBB71AFC}" type="pres">
      <dgm:prSet presAssocID="{666BA769-15F4-4637-9798-6A41DE28D4C7}" presName="First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6AEBD5-2480-4DB1-92CB-7D7E01B0FAFF}" type="pres">
      <dgm:prSet presAssocID="{666BA769-15F4-4637-9798-6A41DE28D4C7}" presName="Parent" presStyleLbl="alignNode1" presStyleIdx="0" presStyleCnt="1" custScaleY="46313" custLinFactNeighborY="2721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2CEFB-DD92-4A69-A470-343C5BDB5FA8}" type="pres">
      <dgm:prSet presAssocID="{666BA769-15F4-4637-9798-6A41DE28D4C7}" presName="Accent" presStyleLbl="parChTrans1D1" presStyleIdx="0" presStyleCnt="1"/>
      <dgm:spPr/>
      <dgm:t>
        <a:bodyPr/>
        <a:lstStyle/>
        <a:p>
          <a:endParaRPr lang="en-US"/>
        </a:p>
      </dgm:t>
    </dgm:pt>
    <dgm:pt modelId="{CDD7E27A-9CF0-4E5F-ABC1-B6193D0CF8E8}" type="pres">
      <dgm:prSet presAssocID="{666BA769-15F4-4637-9798-6A41DE28D4C7}" presName="Child" presStyleLbl="revTx" presStyleIdx="1" presStyleCnt="2" custScaleY="12333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E66DD7B-B290-4AE8-9523-CF53A70BA4CB}" srcId="{666BA769-15F4-4637-9798-6A41DE28D4C7}" destId="{76503E8B-02CC-411A-8165-F7F23B9AC8F0}" srcOrd="0" destOrd="0" parTransId="{724E901A-5D6E-4183-B73E-CADE8CB239AC}" sibTransId="{61DB0F00-0321-42DD-932E-98AEF3BF0268}"/>
    <dgm:cxn modelId="{3706E222-361A-496A-8944-21323E734228}" srcId="{666BA769-15F4-4637-9798-6A41DE28D4C7}" destId="{CA8BF7C6-C659-498C-BDF5-250A5F22C264}" srcOrd="1" destOrd="0" parTransId="{E8107C1E-CADF-49E9-826A-C304AA26A532}" sibTransId="{97E013DA-E998-49FF-9B59-D7AC2C935B2F}"/>
    <dgm:cxn modelId="{FD9268E6-7CF9-4FFD-B2BA-634ECA574AFC}" type="presOf" srcId="{CA8BF7C6-C659-498C-BDF5-250A5F22C264}" destId="{CDD7E27A-9CF0-4E5F-ABC1-B6193D0CF8E8}" srcOrd="0" destOrd="0" presId="urn:microsoft.com/office/officeart/2011/layout/TabList"/>
    <dgm:cxn modelId="{3F10DB37-804B-4003-8EB4-6CCFD3AEDAB0}" type="presOf" srcId="{76503E8B-02CC-411A-8165-F7F23B9AC8F0}" destId="{2AE7CDA7-1606-4E90-82BC-2864CBB71AFC}" srcOrd="0" destOrd="0" presId="urn:microsoft.com/office/officeart/2011/layout/TabList"/>
    <dgm:cxn modelId="{BDE19F8D-4F1C-4473-8542-78530963C145}" type="presOf" srcId="{8F312516-56EE-4BC2-98FA-A261489213D3}" destId="{F0F4031F-8A1E-4A0C-9B76-F8AB2BF6205D}" srcOrd="0" destOrd="0" presId="urn:microsoft.com/office/officeart/2011/layout/TabList"/>
    <dgm:cxn modelId="{D0FDA1AF-8AAE-4935-837C-95077325D3C4}" srcId="{8F312516-56EE-4BC2-98FA-A261489213D3}" destId="{666BA769-15F4-4637-9798-6A41DE28D4C7}" srcOrd="0" destOrd="0" parTransId="{2386F5D6-2ED7-404B-898F-F2D5BFAF9C30}" sibTransId="{E16B5F43-925A-454D-8246-F3B3FF8953A0}"/>
    <dgm:cxn modelId="{7F72EF5D-D06C-4624-8777-7659E56E13AC}" type="presOf" srcId="{666BA769-15F4-4637-9798-6A41DE28D4C7}" destId="{F46AEBD5-2480-4DB1-92CB-7D7E01B0FAFF}" srcOrd="0" destOrd="0" presId="urn:microsoft.com/office/officeart/2011/layout/TabList"/>
    <dgm:cxn modelId="{0A3C69E1-54AA-4862-8729-D1604CBCDC81}" type="presParOf" srcId="{F0F4031F-8A1E-4A0C-9B76-F8AB2BF6205D}" destId="{61197050-15A2-4CB4-95E5-AD0996BA858A}" srcOrd="0" destOrd="0" presId="urn:microsoft.com/office/officeart/2011/layout/TabList"/>
    <dgm:cxn modelId="{77A49F74-6AC9-41ED-A392-98C8AC30E601}" type="presParOf" srcId="{61197050-15A2-4CB4-95E5-AD0996BA858A}" destId="{2AE7CDA7-1606-4E90-82BC-2864CBB71AFC}" srcOrd="0" destOrd="0" presId="urn:microsoft.com/office/officeart/2011/layout/TabList"/>
    <dgm:cxn modelId="{444B95A3-AE75-4430-BC82-BAA49E3C1415}" type="presParOf" srcId="{61197050-15A2-4CB4-95E5-AD0996BA858A}" destId="{F46AEBD5-2480-4DB1-92CB-7D7E01B0FAFF}" srcOrd="1" destOrd="0" presId="urn:microsoft.com/office/officeart/2011/layout/TabList"/>
    <dgm:cxn modelId="{4071B4A8-3ED8-4FC8-A049-7362C388DDD9}" type="presParOf" srcId="{61197050-15A2-4CB4-95E5-AD0996BA858A}" destId="{4912CEFB-DD92-4A69-A470-343C5BDB5FA8}" srcOrd="2" destOrd="0" presId="urn:microsoft.com/office/officeart/2011/layout/TabList"/>
    <dgm:cxn modelId="{4E0AF9E5-28DE-46AA-B3DC-BD5904CB80AA}" type="presParOf" srcId="{F0F4031F-8A1E-4A0C-9B76-F8AB2BF6205D}" destId="{CDD7E27A-9CF0-4E5F-ABC1-B6193D0CF8E8}" srcOrd="1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12CEFB-DD92-4A69-A470-343C5BDB5FA8}">
      <dsp:nvSpPr>
        <dsp:cNvPr id="0" name=""/>
        <dsp:cNvSpPr/>
      </dsp:nvSpPr>
      <dsp:spPr>
        <a:xfrm>
          <a:off x="58519" y="1237197"/>
          <a:ext cx="8262724" cy="0"/>
        </a:xfrm>
        <a:prstGeom prst="line">
          <a:avLst/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7CDA7-1606-4E90-82BC-2864CBB71AFC}">
      <dsp:nvSpPr>
        <dsp:cNvPr id="0" name=""/>
        <dsp:cNvSpPr/>
      </dsp:nvSpPr>
      <dsp:spPr>
        <a:xfrm>
          <a:off x="2528599" y="1811"/>
          <a:ext cx="5470873" cy="12353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500" kern="1200" noProof="0" dirty="0" smtClean="0">
              <a:solidFill>
                <a:schemeClr val="tx1"/>
              </a:solidFill>
            </a:rPr>
            <a:t>Énonce le contexte du projet de loi, notamment :</a:t>
          </a:r>
          <a:endParaRPr lang="en-US" sz="2500" kern="1200" dirty="0"/>
        </a:p>
      </dsp:txBody>
      <dsp:txXfrm>
        <a:off x="2528599" y="1811"/>
        <a:ext cx="5470873" cy="1235386"/>
      </dsp:txXfrm>
    </dsp:sp>
    <dsp:sp modelId="{F46AEBD5-2480-4DB1-92CB-7D7E01B0FAFF}">
      <dsp:nvSpPr>
        <dsp:cNvPr id="0" name=""/>
        <dsp:cNvSpPr/>
      </dsp:nvSpPr>
      <dsp:spPr>
        <a:xfrm>
          <a:off x="-58519" y="533657"/>
          <a:ext cx="2382387" cy="700192"/>
        </a:xfrm>
        <a:prstGeom prst="round2SameRect">
          <a:avLst>
            <a:gd name="adj1" fmla="val 1667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3200" b="1" kern="1200" noProof="0" dirty="0" smtClean="0">
              <a:solidFill>
                <a:schemeClr val="tx1"/>
              </a:solidFill>
            </a:rPr>
            <a:t>Préambule</a:t>
          </a:r>
          <a:r>
            <a:rPr lang="en-US" sz="3200" b="1" kern="1200" dirty="0" smtClean="0">
              <a:solidFill>
                <a:schemeClr val="tx1"/>
              </a:solidFill>
            </a:rPr>
            <a:t> </a:t>
          </a:r>
          <a:endParaRPr lang="en-US" sz="3200" b="1" kern="1200" dirty="0">
            <a:solidFill>
              <a:schemeClr val="tx1"/>
            </a:solidFill>
          </a:endParaRPr>
        </a:p>
      </dsp:txBody>
      <dsp:txXfrm>
        <a:off x="-24332" y="567844"/>
        <a:ext cx="2314013" cy="666005"/>
      </dsp:txXfrm>
    </dsp:sp>
    <dsp:sp modelId="{CDD7E27A-9CF0-4E5F-ABC1-B6193D0CF8E8}">
      <dsp:nvSpPr>
        <dsp:cNvPr id="0" name=""/>
        <dsp:cNvSpPr/>
      </dsp:nvSpPr>
      <dsp:spPr>
        <a:xfrm>
          <a:off x="0" y="1237197"/>
          <a:ext cx="8262724" cy="24711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800"/>
            </a:spcAft>
            <a:buChar char="••"/>
          </a:pPr>
          <a:r>
            <a:rPr lang="fr-CA" sz="2000" kern="1200" noProof="0" dirty="0" smtClean="0">
              <a:solidFill>
                <a:schemeClr val="tx1"/>
              </a:solidFill>
            </a:rPr>
            <a:t>Le rôle de la Déclaration à titre de cadre pour la réconciliation;</a:t>
          </a:r>
          <a:endParaRPr lang="en-US" sz="2000" kern="1200" dirty="0" smtClean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800"/>
            </a:spcAft>
            <a:buChar char="••"/>
          </a:pPr>
          <a:r>
            <a:rPr lang="fr-CA" sz="2000" kern="1200" noProof="0" dirty="0" smtClean="0">
              <a:solidFill>
                <a:schemeClr val="tx1"/>
              </a:solidFill>
            </a:rPr>
            <a:t>La reconnaissance des droits inhérents et de l’importance du respect des traités et accords;</a:t>
          </a:r>
          <a:endParaRPr lang="en-US" sz="2000" kern="1200" dirty="0" smtClean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800"/>
            </a:spcAft>
            <a:buChar char="••"/>
          </a:pPr>
          <a:r>
            <a:rPr lang="fr-CA" sz="2000" kern="1200" noProof="0" dirty="0" smtClean="0">
              <a:solidFill>
                <a:schemeClr val="tx1"/>
              </a:solidFill>
            </a:rPr>
            <a:t>La nécessité de tenir compte de la diversité au sein des peuples autochtones et entre eux dans la mise en œuvre de la législation.</a:t>
          </a:r>
          <a:endParaRPr lang="en-US" sz="2000" kern="1200" dirty="0"/>
        </a:p>
      </dsp:txBody>
      <dsp:txXfrm>
        <a:off x="0" y="1237197"/>
        <a:ext cx="8262724" cy="24711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12CEFB-DD92-4A69-A470-343C5BDB5FA8}">
      <dsp:nvSpPr>
        <dsp:cNvPr id="0" name=""/>
        <dsp:cNvSpPr/>
      </dsp:nvSpPr>
      <dsp:spPr>
        <a:xfrm>
          <a:off x="0" y="1632051"/>
          <a:ext cx="8262724" cy="0"/>
        </a:xfrm>
        <a:prstGeom prst="line">
          <a:avLst/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7CDA7-1606-4E90-82BC-2864CBB71AFC}">
      <dsp:nvSpPr>
        <dsp:cNvPr id="0" name=""/>
        <dsp:cNvSpPr/>
      </dsp:nvSpPr>
      <dsp:spPr>
        <a:xfrm>
          <a:off x="2148308" y="0"/>
          <a:ext cx="6114415" cy="16320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500" kern="1200" noProof="0" dirty="0" smtClean="0">
              <a:solidFill>
                <a:schemeClr val="tx1"/>
              </a:solidFill>
            </a:rPr>
            <a:t>Énonce les éléments d’interprétation, notamment : </a:t>
          </a:r>
          <a:endParaRPr lang="en-US" sz="2500" kern="1200" dirty="0"/>
        </a:p>
      </dsp:txBody>
      <dsp:txXfrm>
        <a:off x="2148308" y="0"/>
        <a:ext cx="6114415" cy="1632051"/>
      </dsp:txXfrm>
    </dsp:sp>
    <dsp:sp modelId="{F46AEBD5-2480-4DB1-92CB-7D7E01B0FAFF}">
      <dsp:nvSpPr>
        <dsp:cNvPr id="0" name=""/>
        <dsp:cNvSpPr/>
      </dsp:nvSpPr>
      <dsp:spPr>
        <a:xfrm>
          <a:off x="0" y="702312"/>
          <a:ext cx="2148308" cy="925389"/>
        </a:xfrm>
        <a:prstGeom prst="round2SameRect">
          <a:avLst>
            <a:gd name="adj1" fmla="val 1667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Article 2</a:t>
          </a:r>
          <a:endParaRPr lang="en-US" sz="3200" b="1" kern="1200" dirty="0"/>
        </a:p>
      </dsp:txBody>
      <dsp:txXfrm>
        <a:off x="45182" y="747494"/>
        <a:ext cx="2057944" cy="880207"/>
      </dsp:txXfrm>
    </dsp:sp>
    <dsp:sp modelId="{CDD7E27A-9CF0-4E5F-ABC1-B6193D0CF8E8}">
      <dsp:nvSpPr>
        <dsp:cNvPr id="0" name=""/>
        <dsp:cNvSpPr/>
      </dsp:nvSpPr>
      <dsp:spPr>
        <a:xfrm>
          <a:off x="0" y="1632051"/>
          <a:ext cx="8262724" cy="32645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2000" kern="1200" noProof="0" dirty="0" smtClean="0"/>
            <a:t>Des définitions, y compris les définitions de « Déclaration » et </a:t>
          </a:r>
          <a:br>
            <a:rPr lang="fr-CA" sz="2000" kern="1200" noProof="0" dirty="0" smtClean="0"/>
          </a:br>
          <a:r>
            <a:rPr lang="fr-CA" sz="2000" kern="1200" noProof="0" dirty="0" smtClean="0"/>
            <a:t>de « peuples autochtones »;</a:t>
          </a:r>
          <a:endParaRPr lang="en-US" sz="2000" kern="1200" dirty="0" smtClean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2000" kern="1200" noProof="0" dirty="0" smtClean="0"/>
            <a:t>Une disposition de non-dérogation;</a:t>
          </a:r>
          <a:endParaRPr lang="en-US" sz="2000" kern="1200" dirty="0" smtClean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2000" kern="1200" noProof="0" dirty="0" smtClean="0">
              <a:solidFill>
                <a:schemeClr val="tx1"/>
              </a:solidFill>
            </a:rPr>
            <a:t>Précise que la Loi ne retarde pas l’application de la Déclaration comme outil d’interprétation en droit canadien.</a:t>
          </a:r>
          <a:endParaRPr lang="fr-CA" sz="2000" kern="1200" noProof="0" dirty="0" smtClean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000" kern="1200" dirty="0" smtClean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000" kern="1200" dirty="0"/>
        </a:p>
      </dsp:txBody>
      <dsp:txXfrm>
        <a:off x="0" y="1632051"/>
        <a:ext cx="8262724" cy="32645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12CEFB-DD92-4A69-A470-343C5BDB5FA8}">
      <dsp:nvSpPr>
        <dsp:cNvPr id="0" name=""/>
        <dsp:cNvSpPr/>
      </dsp:nvSpPr>
      <dsp:spPr>
        <a:xfrm>
          <a:off x="0" y="1632051"/>
          <a:ext cx="8262724" cy="0"/>
        </a:xfrm>
        <a:prstGeom prst="line">
          <a:avLst/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7CDA7-1606-4E90-82BC-2864CBB71AFC}">
      <dsp:nvSpPr>
        <dsp:cNvPr id="0" name=""/>
        <dsp:cNvSpPr/>
      </dsp:nvSpPr>
      <dsp:spPr>
        <a:xfrm>
          <a:off x="2148308" y="0"/>
          <a:ext cx="6114415" cy="16320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500" kern="1200" noProof="0" dirty="0" smtClean="0">
              <a:solidFill>
                <a:schemeClr val="tx1"/>
              </a:solidFill>
            </a:rPr>
            <a:t>Prévoit la désignation d’un ministre </a:t>
          </a:r>
          <a:br>
            <a:rPr lang="fr-CA" sz="2500" kern="1200" noProof="0" dirty="0" smtClean="0">
              <a:solidFill>
                <a:schemeClr val="tx1"/>
              </a:solidFill>
            </a:rPr>
          </a:br>
          <a:r>
            <a:rPr lang="fr-CA" sz="2500" kern="1200" noProof="0" dirty="0" smtClean="0">
              <a:solidFill>
                <a:schemeClr val="tx1"/>
              </a:solidFill>
            </a:rPr>
            <a:t>chargé de l’application de la Loi </a:t>
          </a:r>
          <a:endParaRPr lang="en-US" sz="2500" kern="1200" dirty="0"/>
        </a:p>
      </dsp:txBody>
      <dsp:txXfrm>
        <a:off x="2148308" y="0"/>
        <a:ext cx="6114415" cy="1632051"/>
      </dsp:txXfrm>
    </dsp:sp>
    <dsp:sp modelId="{F46AEBD5-2480-4DB1-92CB-7D7E01B0FAFF}">
      <dsp:nvSpPr>
        <dsp:cNvPr id="0" name=""/>
        <dsp:cNvSpPr/>
      </dsp:nvSpPr>
      <dsp:spPr>
        <a:xfrm>
          <a:off x="0" y="826968"/>
          <a:ext cx="2148308" cy="803475"/>
        </a:xfrm>
        <a:prstGeom prst="round2SameRect">
          <a:avLst>
            <a:gd name="adj1" fmla="val 1667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Article 3</a:t>
          </a:r>
          <a:endParaRPr lang="en-US" sz="3200" b="1" kern="1200" dirty="0"/>
        </a:p>
      </dsp:txBody>
      <dsp:txXfrm>
        <a:off x="39229" y="866197"/>
        <a:ext cx="2069850" cy="764246"/>
      </dsp:txXfrm>
    </dsp:sp>
    <dsp:sp modelId="{CDD7E27A-9CF0-4E5F-ABC1-B6193D0CF8E8}">
      <dsp:nvSpPr>
        <dsp:cNvPr id="0" name=""/>
        <dsp:cNvSpPr/>
      </dsp:nvSpPr>
      <dsp:spPr>
        <a:xfrm>
          <a:off x="0" y="1632051"/>
          <a:ext cx="8262724" cy="32645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2000" kern="1200" noProof="0" dirty="0" smtClean="0">
              <a:solidFill>
                <a:schemeClr val="tx1"/>
              </a:solidFill>
            </a:rPr>
            <a:t>Le ministre de la Justice a été désigné à titre de ministre chargé de l’application de la Loi par décret en conseil, le</a:t>
          </a:r>
          <a:r>
            <a:rPr lang="fr-CA" sz="2000" kern="1200" noProof="0" dirty="0" smtClean="0">
              <a:solidFill>
                <a:schemeClr val="tx1"/>
              </a:solidFill>
              <a:latin typeface="Century Gothic" panose="020B0502020202020204" pitchFamily="34" charset="0"/>
            </a:rPr>
            <a:t> </a:t>
          </a:r>
          <a:r>
            <a:rPr lang="fr-CA" sz="2000" kern="1200" noProof="0" dirty="0" smtClean="0">
              <a:solidFill>
                <a:schemeClr val="tx1"/>
              </a:solidFill>
            </a:rPr>
            <a:t>24 juin 2021.</a:t>
          </a:r>
          <a:endParaRPr lang="en-US" sz="2000" kern="1200" dirty="0"/>
        </a:p>
      </dsp:txBody>
      <dsp:txXfrm>
        <a:off x="0" y="1632051"/>
        <a:ext cx="8262724" cy="32645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12CEFB-DD92-4A69-A470-343C5BDB5FA8}">
      <dsp:nvSpPr>
        <dsp:cNvPr id="0" name=""/>
        <dsp:cNvSpPr/>
      </dsp:nvSpPr>
      <dsp:spPr>
        <a:xfrm>
          <a:off x="0" y="1236593"/>
          <a:ext cx="8262724" cy="0"/>
        </a:xfrm>
        <a:prstGeom prst="line">
          <a:avLst/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7CDA7-1606-4E90-82BC-2864CBB71AFC}">
      <dsp:nvSpPr>
        <dsp:cNvPr id="0" name=""/>
        <dsp:cNvSpPr/>
      </dsp:nvSpPr>
      <dsp:spPr>
        <a:xfrm>
          <a:off x="2148308" y="0"/>
          <a:ext cx="6114415" cy="1236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500" kern="1200" noProof="0" dirty="0" smtClean="0">
              <a:solidFill>
                <a:schemeClr val="tx1"/>
              </a:solidFill>
            </a:rPr>
            <a:t>Énonce l’objet de la Loi de la façon suivante :</a:t>
          </a:r>
          <a:endParaRPr lang="en-US" sz="2500" kern="1200" dirty="0"/>
        </a:p>
      </dsp:txBody>
      <dsp:txXfrm>
        <a:off x="2148308" y="0"/>
        <a:ext cx="6114415" cy="1236593"/>
      </dsp:txXfrm>
    </dsp:sp>
    <dsp:sp modelId="{F46AEBD5-2480-4DB1-92CB-7D7E01B0FAFF}">
      <dsp:nvSpPr>
        <dsp:cNvPr id="0" name=""/>
        <dsp:cNvSpPr/>
      </dsp:nvSpPr>
      <dsp:spPr>
        <a:xfrm>
          <a:off x="0" y="652952"/>
          <a:ext cx="2148308" cy="572703"/>
        </a:xfrm>
        <a:prstGeom prst="round2SameRect">
          <a:avLst>
            <a:gd name="adj1" fmla="val 1667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Article 4</a:t>
          </a:r>
          <a:endParaRPr lang="en-US" sz="3200" b="1" kern="1200" dirty="0"/>
        </a:p>
      </dsp:txBody>
      <dsp:txXfrm>
        <a:off x="27962" y="680914"/>
        <a:ext cx="2092384" cy="544741"/>
      </dsp:txXfrm>
    </dsp:sp>
    <dsp:sp modelId="{CDD7E27A-9CF0-4E5F-ABC1-B6193D0CF8E8}">
      <dsp:nvSpPr>
        <dsp:cNvPr id="0" name=""/>
        <dsp:cNvSpPr/>
      </dsp:nvSpPr>
      <dsp:spPr>
        <a:xfrm>
          <a:off x="0" y="1236593"/>
          <a:ext cx="8262724" cy="2473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800"/>
            </a:spcAft>
            <a:buChar char="••"/>
          </a:pPr>
          <a:r>
            <a:rPr lang="fr-CA" sz="2000" kern="1200" dirty="0" smtClean="0">
              <a:solidFill>
                <a:schemeClr val="tx1"/>
              </a:solidFill>
            </a:rPr>
            <a:t>Confirmer que la Déclaration constitue un « instrument international universel en matière de droits de la personne qui trouve application en droit canadien »</a:t>
          </a:r>
          <a:r>
            <a:rPr lang="en-US" sz="2000" kern="1200" dirty="0" smtClean="0">
              <a:solidFill>
                <a:schemeClr val="tx1"/>
              </a:solidFill>
            </a:rPr>
            <a:t>;</a:t>
          </a:r>
          <a:endParaRPr lang="en-US" sz="2000" kern="1200" dirty="0" smtClean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800"/>
            </a:spcAft>
            <a:buChar char="••"/>
          </a:pPr>
          <a:r>
            <a:rPr lang="fr-CA" sz="2000" kern="1200" dirty="0" smtClean="0">
              <a:solidFill>
                <a:schemeClr val="tx1"/>
              </a:solidFill>
            </a:rPr>
            <a:t>Encadrer la mise en œuvre de la Déclaration par </a:t>
          </a:r>
          <a:br>
            <a:rPr lang="fr-CA" sz="2000" kern="1200" dirty="0" smtClean="0">
              <a:solidFill>
                <a:schemeClr val="tx1"/>
              </a:solidFill>
            </a:rPr>
          </a:br>
          <a:r>
            <a:rPr lang="fr-CA" sz="2000" kern="1200" dirty="0" smtClean="0">
              <a:solidFill>
                <a:schemeClr val="tx1"/>
              </a:solidFill>
            </a:rPr>
            <a:t>le gouvernement du Canada</a:t>
          </a:r>
          <a:r>
            <a:rPr lang="en-US" sz="2000" kern="1200" dirty="0" smtClean="0">
              <a:solidFill>
                <a:schemeClr val="tx1"/>
              </a:solidFill>
            </a:rPr>
            <a:t>.</a:t>
          </a:r>
          <a:endParaRPr lang="en-US" sz="2000" kern="1200" dirty="0"/>
        </a:p>
      </dsp:txBody>
      <dsp:txXfrm>
        <a:off x="0" y="1236593"/>
        <a:ext cx="8262724" cy="24735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12CEFB-DD92-4A69-A470-343C5BDB5FA8}">
      <dsp:nvSpPr>
        <dsp:cNvPr id="0" name=""/>
        <dsp:cNvSpPr/>
      </dsp:nvSpPr>
      <dsp:spPr>
        <a:xfrm>
          <a:off x="0" y="1147839"/>
          <a:ext cx="8262724" cy="0"/>
        </a:xfrm>
        <a:prstGeom prst="line">
          <a:avLst/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7CDA7-1606-4E90-82BC-2864CBB71AFC}">
      <dsp:nvSpPr>
        <dsp:cNvPr id="0" name=""/>
        <dsp:cNvSpPr/>
      </dsp:nvSpPr>
      <dsp:spPr>
        <a:xfrm>
          <a:off x="2148308" y="1680"/>
          <a:ext cx="6114415" cy="1146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500" kern="1200" noProof="0" dirty="0" smtClean="0">
              <a:solidFill>
                <a:schemeClr val="tx1"/>
              </a:solidFill>
            </a:rPr>
            <a:t>Exige des mesures visant à veiller à ce que les lois soient compatibles avec </a:t>
          </a:r>
          <a:br>
            <a:rPr lang="fr-CA" sz="2500" kern="1200" noProof="0" dirty="0" smtClean="0">
              <a:solidFill>
                <a:schemeClr val="tx1"/>
              </a:solidFill>
            </a:rPr>
          </a:br>
          <a:r>
            <a:rPr lang="fr-CA" sz="2500" kern="1200" noProof="0" dirty="0" smtClean="0">
              <a:solidFill>
                <a:schemeClr val="tx1"/>
              </a:solidFill>
            </a:rPr>
            <a:t>la Déclaration</a:t>
          </a:r>
          <a:endParaRPr lang="en-US" sz="2500" kern="1200" dirty="0"/>
        </a:p>
      </dsp:txBody>
      <dsp:txXfrm>
        <a:off x="2148308" y="1680"/>
        <a:ext cx="6114415" cy="1146159"/>
      </dsp:txXfrm>
    </dsp:sp>
    <dsp:sp modelId="{F46AEBD5-2480-4DB1-92CB-7D7E01B0FAFF}">
      <dsp:nvSpPr>
        <dsp:cNvPr id="0" name=""/>
        <dsp:cNvSpPr/>
      </dsp:nvSpPr>
      <dsp:spPr>
        <a:xfrm>
          <a:off x="0" y="610904"/>
          <a:ext cx="2148308" cy="530820"/>
        </a:xfrm>
        <a:prstGeom prst="round2SameRect">
          <a:avLst>
            <a:gd name="adj1" fmla="val 1667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55245" rIns="55245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/>
            <a:t>Article 5</a:t>
          </a:r>
          <a:endParaRPr lang="en-US" sz="2900" b="1" kern="1200" dirty="0"/>
        </a:p>
      </dsp:txBody>
      <dsp:txXfrm>
        <a:off x="25917" y="636821"/>
        <a:ext cx="2096474" cy="504903"/>
      </dsp:txXfrm>
    </dsp:sp>
    <dsp:sp modelId="{CDD7E27A-9CF0-4E5F-ABC1-B6193D0CF8E8}">
      <dsp:nvSpPr>
        <dsp:cNvPr id="0" name=""/>
        <dsp:cNvSpPr/>
      </dsp:nvSpPr>
      <dsp:spPr>
        <a:xfrm>
          <a:off x="0" y="1147839"/>
          <a:ext cx="8262724" cy="2292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800"/>
            </a:spcAft>
            <a:buChar char="••"/>
          </a:pPr>
          <a:r>
            <a:rPr lang="fr-CA" sz="2000" kern="1200" noProof="0" dirty="0" smtClean="0">
              <a:solidFill>
                <a:schemeClr val="tx1"/>
              </a:solidFill>
            </a:rPr>
            <a:t>Cette disposition exige que des mesures soient prises au fil </a:t>
          </a:r>
          <a:br>
            <a:rPr lang="fr-CA" sz="2000" kern="1200" noProof="0" dirty="0" smtClean="0">
              <a:solidFill>
                <a:schemeClr val="tx1"/>
              </a:solidFill>
            </a:rPr>
          </a:br>
          <a:r>
            <a:rPr lang="fr-CA" sz="2000" kern="1200" noProof="0" dirty="0" smtClean="0">
              <a:solidFill>
                <a:schemeClr val="tx1"/>
              </a:solidFill>
            </a:rPr>
            <a:t>du temps pour veiller à ce que les lois fédérales soient compatibles avec la Déclaration;</a:t>
          </a:r>
          <a:endParaRPr lang="en-US" sz="2000" kern="1200" dirty="0" smtClean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800"/>
            </a:spcAft>
            <a:buChar char="••"/>
          </a:pPr>
          <a:r>
            <a:rPr lang="fr-CA" sz="2000" kern="1200" noProof="0" dirty="0" smtClean="0"/>
            <a:t>Ces mesures doivent être prises en consultation et en collaboration avec les peuples autochtones;</a:t>
          </a:r>
          <a:endParaRPr lang="en-US" sz="2000" kern="1200" dirty="0" smtClean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800"/>
            </a:spcAft>
            <a:buChar char="••"/>
          </a:pPr>
          <a:r>
            <a:rPr lang="fr-CA" sz="2000" kern="1200" noProof="0" dirty="0" smtClean="0">
              <a:solidFill>
                <a:schemeClr val="tx1"/>
              </a:solidFill>
            </a:rPr>
            <a:t>Comme le reste de la Loi, cette obligation s’applique uniquement </a:t>
          </a:r>
          <a:br>
            <a:rPr lang="fr-CA" sz="2000" kern="1200" noProof="0" dirty="0" smtClean="0">
              <a:solidFill>
                <a:schemeClr val="tx1"/>
              </a:solidFill>
            </a:rPr>
          </a:br>
          <a:r>
            <a:rPr lang="fr-CA" sz="2000" kern="1200" noProof="0" dirty="0" smtClean="0">
              <a:solidFill>
                <a:schemeClr val="tx1"/>
              </a:solidFill>
            </a:rPr>
            <a:t>aux lois fédérales et ne vise pas à lier les gouvernements provinciaux ou territoriaux.</a:t>
          </a:r>
          <a:endParaRPr lang="en-US" sz="2000" kern="1200" dirty="0"/>
        </a:p>
      </dsp:txBody>
      <dsp:txXfrm>
        <a:off x="0" y="1147839"/>
        <a:ext cx="8262724" cy="229266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12CEFB-DD92-4A69-A470-343C5BDB5FA8}">
      <dsp:nvSpPr>
        <dsp:cNvPr id="0" name=""/>
        <dsp:cNvSpPr/>
      </dsp:nvSpPr>
      <dsp:spPr>
        <a:xfrm>
          <a:off x="0" y="1070235"/>
          <a:ext cx="8262724" cy="0"/>
        </a:xfrm>
        <a:prstGeom prst="line">
          <a:avLst/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7CDA7-1606-4E90-82BC-2864CBB71AFC}">
      <dsp:nvSpPr>
        <dsp:cNvPr id="0" name=""/>
        <dsp:cNvSpPr/>
      </dsp:nvSpPr>
      <dsp:spPr>
        <a:xfrm>
          <a:off x="2148308" y="291"/>
          <a:ext cx="6114415" cy="10699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500" kern="1200" noProof="0" dirty="0" smtClean="0">
              <a:solidFill>
                <a:schemeClr val="tx1"/>
              </a:solidFill>
            </a:rPr>
            <a:t>Oblige le ministre à élaborer et à mettre </a:t>
          </a:r>
          <a:br>
            <a:rPr lang="fr-CA" sz="2500" kern="1200" noProof="0" dirty="0" smtClean="0">
              <a:solidFill>
                <a:schemeClr val="tx1"/>
              </a:solidFill>
            </a:rPr>
          </a:br>
          <a:r>
            <a:rPr lang="fr-CA" sz="2500" kern="1200" noProof="0" dirty="0" smtClean="0">
              <a:solidFill>
                <a:schemeClr val="tx1"/>
              </a:solidFill>
            </a:rPr>
            <a:t>en œuvre un plan d’action afin d’atteindre les objectifs de la Déclaration</a:t>
          </a:r>
          <a:endParaRPr lang="en-US" sz="2500" kern="1200" dirty="0"/>
        </a:p>
      </dsp:txBody>
      <dsp:txXfrm>
        <a:off x="2148308" y="291"/>
        <a:ext cx="6114415" cy="1069943"/>
      </dsp:txXfrm>
    </dsp:sp>
    <dsp:sp modelId="{F46AEBD5-2480-4DB1-92CB-7D7E01B0FAFF}">
      <dsp:nvSpPr>
        <dsp:cNvPr id="0" name=""/>
        <dsp:cNvSpPr/>
      </dsp:nvSpPr>
      <dsp:spPr>
        <a:xfrm>
          <a:off x="0" y="578654"/>
          <a:ext cx="2148308" cy="495522"/>
        </a:xfrm>
        <a:prstGeom prst="round2SameRect">
          <a:avLst>
            <a:gd name="adj1" fmla="val 1667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Article 6</a:t>
          </a:r>
          <a:endParaRPr lang="en-US" sz="3200" b="1" kern="1200" dirty="0"/>
        </a:p>
      </dsp:txBody>
      <dsp:txXfrm>
        <a:off x="24194" y="602848"/>
        <a:ext cx="2099920" cy="471328"/>
      </dsp:txXfrm>
    </dsp:sp>
    <dsp:sp modelId="{CDD7E27A-9CF0-4E5F-ABC1-B6193D0CF8E8}">
      <dsp:nvSpPr>
        <dsp:cNvPr id="0" name=""/>
        <dsp:cNvSpPr/>
      </dsp:nvSpPr>
      <dsp:spPr>
        <a:xfrm>
          <a:off x="0" y="1070235"/>
          <a:ext cx="8262724" cy="2639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marR="0" lvl="1" indent="-22860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en-US" sz="2000" kern="1200" dirty="0" smtClean="0">
              <a:solidFill>
                <a:schemeClr val="tx1"/>
              </a:solidFill>
            </a:rPr>
            <a:t>Le </a:t>
          </a:r>
          <a:r>
            <a:rPr lang="fr-CA" sz="2000" kern="1200" noProof="0" dirty="0" smtClean="0">
              <a:solidFill>
                <a:schemeClr val="tx1"/>
              </a:solidFill>
            </a:rPr>
            <a:t>plan doit être élaboré en consultation et en collaboration avec </a:t>
          </a:r>
          <a:br>
            <a:rPr lang="fr-CA" sz="2000" kern="1200" noProof="0" dirty="0" smtClean="0">
              <a:solidFill>
                <a:schemeClr val="tx1"/>
              </a:solidFill>
            </a:rPr>
          </a:br>
          <a:r>
            <a:rPr lang="fr-CA" sz="2000" kern="1200" noProof="0" dirty="0" smtClean="0">
              <a:solidFill>
                <a:schemeClr val="tx1"/>
              </a:solidFill>
            </a:rPr>
            <a:t>les peuples autochtones et d’autres ministres fédéraux. </a:t>
          </a:r>
          <a:endParaRPr lang="en-US" sz="2000" kern="1200" dirty="0">
            <a:solidFill>
              <a:schemeClr val="tx1"/>
            </a:solidFill>
          </a:endParaRPr>
        </a:p>
        <a:p>
          <a:pPr marL="228600" marR="0" lvl="1" indent="-22860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en-US" sz="2000" kern="1200" dirty="0">
            <a:solidFill>
              <a:schemeClr val="tx1"/>
            </a:solidFill>
          </a:endParaRPr>
        </a:p>
        <a:p>
          <a:pPr marL="228600" marR="0" lvl="1" indent="-22860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fr-CA" sz="2000" kern="1200" noProof="0" dirty="0" smtClean="0">
              <a:solidFill>
                <a:schemeClr val="tx1"/>
              </a:solidFill>
            </a:rPr>
            <a:t>Le plan doit être élaboré au plus tard dans les deux ans, c’est-à-dire </a:t>
          </a:r>
          <a:br>
            <a:rPr lang="fr-CA" sz="2000" kern="1200" noProof="0" dirty="0" smtClean="0">
              <a:solidFill>
                <a:schemeClr val="tx1"/>
              </a:solidFill>
            </a:rPr>
          </a:br>
          <a:r>
            <a:rPr lang="fr-CA" sz="2000" kern="1200" noProof="0" dirty="0" smtClean="0">
              <a:solidFill>
                <a:schemeClr val="tx1"/>
              </a:solidFill>
            </a:rPr>
            <a:t>le 21 juin 2023, et le plan ainsi élaboré doit être déposé devant </a:t>
          </a:r>
          <a:br>
            <a:rPr lang="fr-CA" sz="2000" kern="1200" noProof="0" dirty="0" smtClean="0">
              <a:solidFill>
                <a:schemeClr val="tx1"/>
              </a:solidFill>
            </a:rPr>
          </a:br>
          <a:r>
            <a:rPr lang="fr-CA" sz="2000" kern="1200" noProof="0" dirty="0" smtClean="0">
              <a:solidFill>
                <a:schemeClr val="tx1"/>
              </a:solidFill>
            </a:rPr>
            <a:t>le Parlement et rendu public. </a:t>
          </a:r>
          <a:endParaRPr lang="en-US" sz="2000" kern="1200" dirty="0" smtClean="0">
            <a:solidFill>
              <a:schemeClr val="tx1"/>
            </a:solidFill>
          </a:endParaRPr>
        </a:p>
        <a:p>
          <a:pPr marL="228600" marR="0" lvl="1" indent="-22860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en-US" sz="2000" kern="1200" dirty="0">
            <a:solidFill>
              <a:schemeClr val="tx1"/>
            </a:solidFill>
          </a:endParaRPr>
        </a:p>
      </dsp:txBody>
      <dsp:txXfrm>
        <a:off x="0" y="1070235"/>
        <a:ext cx="8262724" cy="263962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12CEFB-DD92-4A69-A470-343C5BDB5FA8}">
      <dsp:nvSpPr>
        <dsp:cNvPr id="0" name=""/>
        <dsp:cNvSpPr/>
      </dsp:nvSpPr>
      <dsp:spPr>
        <a:xfrm>
          <a:off x="0" y="1313215"/>
          <a:ext cx="8262724" cy="0"/>
        </a:xfrm>
        <a:prstGeom prst="line">
          <a:avLst/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7CDA7-1606-4E90-82BC-2864CBB71AFC}">
      <dsp:nvSpPr>
        <dsp:cNvPr id="0" name=""/>
        <dsp:cNvSpPr/>
      </dsp:nvSpPr>
      <dsp:spPr>
        <a:xfrm>
          <a:off x="2148308" y="357"/>
          <a:ext cx="6114415" cy="1312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500" kern="1200" noProof="0" dirty="0" smtClean="0">
              <a:solidFill>
                <a:schemeClr val="tx1"/>
              </a:solidFill>
            </a:rPr>
            <a:t>Oblige le ministre à élaborer et à mettre </a:t>
          </a:r>
          <a:br>
            <a:rPr lang="fr-CA" sz="2500" kern="1200" noProof="0" dirty="0" smtClean="0">
              <a:solidFill>
                <a:schemeClr val="tx1"/>
              </a:solidFill>
            </a:rPr>
          </a:br>
          <a:r>
            <a:rPr lang="fr-CA" sz="2500" kern="1200" noProof="0" dirty="0" smtClean="0">
              <a:solidFill>
                <a:schemeClr val="tx1"/>
              </a:solidFill>
            </a:rPr>
            <a:t>en œuvre un plan d’action afin d’atteindre les objectifs de la Déclaration</a:t>
          </a:r>
          <a:endParaRPr lang="en-US" sz="2500" kern="1200" dirty="0"/>
        </a:p>
      </dsp:txBody>
      <dsp:txXfrm>
        <a:off x="2148308" y="357"/>
        <a:ext cx="6114415" cy="1312857"/>
      </dsp:txXfrm>
    </dsp:sp>
    <dsp:sp modelId="{F46AEBD5-2480-4DB1-92CB-7D7E01B0FAFF}">
      <dsp:nvSpPr>
        <dsp:cNvPr id="0" name=""/>
        <dsp:cNvSpPr/>
      </dsp:nvSpPr>
      <dsp:spPr>
        <a:xfrm>
          <a:off x="0" y="710029"/>
          <a:ext cx="2148308" cy="608023"/>
        </a:xfrm>
        <a:prstGeom prst="round2SameRect">
          <a:avLst>
            <a:gd name="adj1" fmla="val 1667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Article 6</a:t>
          </a:r>
          <a:endParaRPr lang="en-US" sz="3200" b="1" kern="1200" dirty="0"/>
        </a:p>
      </dsp:txBody>
      <dsp:txXfrm>
        <a:off x="29687" y="739716"/>
        <a:ext cx="2088934" cy="578336"/>
      </dsp:txXfrm>
    </dsp:sp>
    <dsp:sp modelId="{CDD7E27A-9CF0-4E5F-ABC1-B6193D0CF8E8}">
      <dsp:nvSpPr>
        <dsp:cNvPr id="0" name=""/>
        <dsp:cNvSpPr/>
      </dsp:nvSpPr>
      <dsp:spPr>
        <a:xfrm>
          <a:off x="0" y="1313215"/>
          <a:ext cx="8262724" cy="3238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marR="0" lvl="1" indent="-22860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fr-CA" sz="2000" kern="1200" noProof="0" dirty="0" smtClean="0">
              <a:solidFill>
                <a:schemeClr val="tx1"/>
              </a:solidFill>
            </a:rPr>
            <a:t>Le plan doit comporter des mesures visant à :</a:t>
          </a:r>
          <a:endParaRPr lang="en-US" sz="2000" kern="1200" dirty="0">
            <a:solidFill>
              <a:schemeClr val="tx1"/>
            </a:solidFill>
          </a:endParaRPr>
        </a:p>
        <a:p>
          <a:pPr marL="457200" marR="0" lvl="2" indent="-22860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fr-CA" sz="2000" kern="1200" noProof="0" dirty="0" smtClean="0">
              <a:solidFill>
                <a:schemeClr val="tx1"/>
              </a:solidFill>
            </a:rPr>
            <a:t> lutter contre la violence et la discrimination auxquelles se heurtent les peuples autochtones;</a:t>
          </a:r>
          <a:endParaRPr lang="en-US" sz="2000" kern="1200" dirty="0">
            <a:solidFill>
              <a:schemeClr val="tx1"/>
            </a:solidFill>
          </a:endParaRPr>
        </a:p>
        <a:p>
          <a:pPr marL="457200" marR="0" lvl="2" indent="-22860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fr-CA" sz="2000" kern="1200" noProof="0" dirty="0" smtClean="0">
              <a:solidFill>
                <a:schemeClr val="tx1"/>
              </a:solidFill>
            </a:rPr>
            <a:t>promouvoir la compréhension grâce à de la formation sur </a:t>
          </a:r>
          <a:br>
            <a:rPr lang="fr-CA" sz="2000" kern="1200" noProof="0" dirty="0" smtClean="0">
              <a:solidFill>
                <a:schemeClr val="tx1"/>
              </a:solidFill>
            </a:rPr>
          </a:br>
          <a:r>
            <a:rPr lang="fr-CA" sz="2000" kern="1200" noProof="0" dirty="0" smtClean="0">
              <a:solidFill>
                <a:schemeClr val="tx1"/>
              </a:solidFill>
            </a:rPr>
            <a:t>les droits de la personne; </a:t>
          </a:r>
          <a:endParaRPr lang="en-US" sz="2000" kern="1200" dirty="0">
            <a:solidFill>
              <a:schemeClr val="tx1"/>
            </a:solidFill>
          </a:endParaRPr>
        </a:p>
        <a:p>
          <a:pPr marL="457200" marR="0" lvl="2" indent="-22860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fr-CA" sz="2000" kern="1200" noProof="0" dirty="0" smtClean="0">
              <a:solidFill>
                <a:schemeClr val="tx1"/>
              </a:solidFill>
            </a:rPr>
            <a:t>assurer la reddition de compte en lien avec la mise en œuvre </a:t>
          </a:r>
          <a:br>
            <a:rPr lang="fr-CA" sz="2000" kern="1200" noProof="0" dirty="0" smtClean="0">
              <a:solidFill>
                <a:schemeClr val="tx1"/>
              </a:solidFill>
            </a:rPr>
          </a:br>
          <a:r>
            <a:rPr lang="fr-CA" sz="2000" kern="1200" noProof="0" dirty="0" smtClean="0">
              <a:solidFill>
                <a:schemeClr val="tx1"/>
              </a:solidFill>
            </a:rPr>
            <a:t>de la Déclaration; </a:t>
          </a:r>
          <a:endParaRPr lang="en-US" sz="2000" kern="1200" dirty="0">
            <a:solidFill>
              <a:schemeClr val="tx1"/>
            </a:solidFill>
          </a:endParaRPr>
        </a:p>
        <a:p>
          <a:pPr marL="457200" marR="0" lvl="2" indent="-22860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fr-CA" sz="2000" kern="1200" noProof="0" dirty="0" smtClean="0">
              <a:solidFill>
                <a:schemeClr val="tx1"/>
              </a:solidFill>
            </a:rPr>
            <a:t>assurer le suivi de sa mise en œuvre, son examen </a:t>
          </a:r>
          <a:br>
            <a:rPr lang="fr-CA" sz="2000" kern="1200" noProof="0" dirty="0" smtClean="0">
              <a:solidFill>
                <a:schemeClr val="tx1"/>
              </a:solidFill>
            </a:rPr>
          </a:br>
          <a:r>
            <a:rPr lang="fr-CA" sz="2000" kern="1200" noProof="0" dirty="0" smtClean="0">
              <a:solidFill>
                <a:schemeClr val="tx1"/>
              </a:solidFill>
            </a:rPr>
            <a:t>et sa modification.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0" y="1313215"/>
        <a:ext cx="8262724" cy="323891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12CEFB-DD92-4A69-A470-343C5BDB5FA8}">
      <dsp:nvSpPr>
        <dsp:cNvPr id="0" name=""/>
        <dsp:cNvSpPr/>
      </dsp:nvSpPr>
      <dsp:spPr>
        <a:xfrm>
          <a:off x="0" y="1070235"/>
          <a:ext cx="8262724" cy="0"/>
        </a:xfrm>
        <a:prstGeom prst="line">
          <a:avLst/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7CDA7-1606-4E90-82BC-2864CBB71AFC}">
      <dsp:nvSpPr>
        <dsp:cNvPr id="0" name=""/>
        <dsp:cNvSpPr/>
      </dsp:nvSpPr>
      <dsp:spPr>
        <a:xfrm>
          <a:off x="2148308" y="291"/>
          <a:ext cx="6114415" cy="10699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500" kern="1200" noProof="0" dirty="0" smtClean="0"/>
            <a:t>Exige la préparation de rapports annuels</a:t>
          </a:r>
          <a:endParaRPr lang="en-US" sz="2500" kern="1200" dirty="0"/>
        </a:p>
      </dsp:txBody>
      <dsp:txXfrm>
        <a:off x="2148308" y="291"/>
        <a:ext cx="6114415" cy="1069943"/>
      </dsp:txXfrm>
    </dsp:sp>
    <dsp:sp modelId="{F46AEBD5-2480-4DB1-92CB-7D7E01B0FAFF}">
      <dsp:nvSpPr>
        <dsp:cNvPr id="0" name=""/>
        <dsp:cNvSpPr/>
      </dsp:nvSpPr>
      <dsp:spPr>
        <a:xfrm>
          <a:off x="0" y="578654"/>
          <a:ext cx="2148308" cy="495522"/>
        </a:xfrm>
        <a:prstGeom prst="round2SameRect">
          <a:avLst>
            <a:gd name="adj1" fmla="val 1667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Article 7</a:t>
          </a:r>
          <a:endParaRPr lang="en-US" sz="3200" b="1" kern="1200" dirty="0"/>
        </a:p>
      </dsp:txBody>
      <dsp:txXfrm>
        <a:off x="24194" y="602848"/>
        <a:ext cx="2099920" cy="471328"/>
      </dsp:txXfrm>
    </dsp:sp>
    <dsp:sp modelId="{CDD7E27A-9CF0-4E5F-ABC1-B6193D0CF8E8}">
      <dsp:nvSpPr>
        <dsp:cNvPr id="0" name=""/>
        <dsp:cNvSpPr/>
      </dsp:nvSpPr>
      <dsp:spPr>
        <a:xfrm>
          <a:off x="0" y="1070235"/>
          <a:ext cx="8262724" cy="2639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Les rap</a:t>
          </a:r>
          <a:r>
            <a:rPr lang="fr-CA" sz="2000" kern="1200" noProof="0" dirty="0" smtClean="0"/>
            <a:t>ports doivent être préparés en consultation et en collaboration avec les peuples autochtones; 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2000" kern="1200" noProof="0" dirty="0" smtClean="0">
              <a:solidFill>
                <a:schemeClr val="tx1"/>
              </a:solidFill>
            </a:rPr>
            <a:t>Le rapport doit :</a:t>
          </a:r>
          <a:endParaRPr lang="en-US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2000" kern="1200" noProof="0" dirty="0" smtClean="0">
              <a:solidFill>
                <a:schemeClr val="tx1"/>
              </a:solidFill>
            </a:rPr>
            <a:t>Faire état des mesures prises pour veiller à ce que les lois fédérales soient compatibles avec 	la Déclaration ainsi que de l’élaboration et de la mise en œuvre du plan d’action;</a:t>
          </a:r>
          <a:endParaRPr lang="en-US" sz="2000" kern="1200" dirty="0"/>
        </a:p>
        <a:p>
          <a:pPr marL="685800" lvl="3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>
              <a:solidFill>
                <a:schemeClr val="tx1"/>
              </a:solidFill>
            </a:rPr>
            <a:t>Être déposé devant chaque chambre du Parlement, </a:t>
          </a:r>
          <a:br>
            <a:rPr lang="fr-FR" sz="2000" kern="1200" dirty="0" smtClean="0">
              <a:solidFill>
                <a:schemeClr val="tx1"/>
              </a:solidFill>
            </a:rPr>
          </a:br>
          <a:r>
            <a:rPr lang="fr-FR" sz="2000" kern="1200" dirty="0" smtClean="0">
              <a:solidFill>
                <a:schemeClr val="tx1"/>
              </a:solidFill>
            </a:rPr>
            <a:t>et rendu public;</a:t>
          </a:r>
          <a:endParaRPr lang="en-CA" sz="2000" kern="1200" dirty="0" smtClean="0"/>
        </a:p>
      </dsp:txBody>
      <dsp:txXfrm>
        <a:off x="0" y="1070235"/>
        <a:ext cx="8262724" cy="263962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12CEFB-DD92-4A69-A470-343C5BDB5FA8}">
      <dsp:nvSpPr>
        <dsp:cNvPr id="0" name=""/>
        <dsp:cNvSpPr/>
      </dsp:nvSpPr>
      <dsp:spPr>
        <a:xfrm>
          <a:off x="0" y="1070235"/>
          <a:ext cx="8262724" cy="0"/>
        </a:xfrm>
        <a:prstGeom prst="line">
          <a:avLst/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7CDA7-1606-4E90-82BC-2864CBB71AFC}">
      <dsp:nvSpPr>
        <dsp:cNvPr id="0" name=""/>
        <dsp:cNvSpPr/>
      </dsp:nvSpPr>
      <dsp:spPr>
        <a:xfrm>
          <a:off x="2148308" y="291"/>
          <a:ext cx="6114415" cy="10699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500" kern="1200" noProof="0" dirty="0" smtClean="0"/>
            <a:t>Exige la préparation de rapports annuels</a:t>
          </a:r>
          <a:endParaRPr lang="en-US" sz="2500" kern="1200" dirty="0"/>
        </a:p>
      </dsp:txBody>
      <dsp:txXfrm>
        <a:off x="2148308" y="291"/>
        <a:ext cx="6114415" cy="1069943"/>
      </dsp:txXfrm>
    </dsp:sp>
    <dsp:sp modelId="{F46AEBD5-2480-4DB1-92CB-7D7E01B0FAFF}">
      <dsp:nvSpPr>
        <dsp:cNvPr id="0" name=""/>
        <dsp:cNvSpPr/>
      </dsp:nvSpPr>
      <dsp:spPr>
        <a:xfrm>
          <a:off x="0" y="578654"/>
          <a:ext cx="2148308" cy="495522"/>
        </a:xfrm>
        <a:prstGeom prst="round2SameRect">
          <a:avLst>
            <a:gd name="adj1" fmla="val 1667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Article 7</a:t>
          </a:r>
          <a:endParaRPr lang="en-US" sz="3200" b="1" kern="1200" dirty="0"/>
        </a:p>
      </dsp:txBody>
      <dsp:txXfrm>
        <a:off x="24194" y="602848"/>
        <a:ext cx="2099920" cy="471328"/>
      </dsp:txXfrm>
    </dsp:sp>
    <dsp:sp modelId="{CDD7E27A-9CF0-4E5F-ABC1-B6193D0CF8E8}">
      <dsp:nvSpPr>
        <dsp:cNvPr id="0" name=""/>
        <dsp:cNvSpPr/>
      </dsp:nvSpPr>
      <dsp:spPr>
        <a:xfrm>
          <a:off x="0" y="1070235"/>
          <a:ext cx="8262724" cy="2639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CA" sz="2000" b="0" kern="1200" noProof="0" dirty="0" smtClean="0"/>
            <a:t>Le </a:t>
          </a:r>
          <a:r>
            <a:rPr lang="fr-CA" sz="2000" b="1" kern="1200" noProof="0" dirty="0" smtClean="0"/>
            <a:t>paragraphe 7(3) </a:t>
          </a:r>
          <a:r>
            <a:rPr lang="fr-CA" sz="2000" kern="1200" noProof="0" dirty="0" smtClean="0"/>
            <a:t>prévoit que le comité de chaque chambre du Parlement désigné ou constitué pour étudier les questions relatives aux peuples autochtones est saisi d’office du rapport.</a:t>
          </a:r>
          <a:endParaRPr lang="en-US" sz="2000" kern="1200" dirty="0"/>
        </a:p>
      </dsp:txBody>
      <dsp:txXfrm>
        <a:off x="0" y="1070235"/>
        <a:ext cx="8262724" cy="26396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4073668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-677080" y="358707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 dirty="0"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-1090372" y="731520"/>
            <a:ext cx="8933892" cy="2855556"/>
          </a:xfrm>
        </p:spPr>
        <p:txBody>
          <a:bodyPr/>
          <a:lstStyle>
            <a:lvl1pPr>
              <a:defRPr sz="3600"/>
            </a:lvl1pPr>
          </a:lstStyle>
          <a:p>
            <a:pPr lvl="0" algn="r"/>
            <a:r>
              <a:rPr lang="en-US" i="1" dirty="0"/>
              <a:t>United Nations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Declaration </a:t>
            </a:r>
            <a:br>
              <a:rPr lang="en-US" i="1" dirty="0" smtClean="0"/>
            </a:br>
            <a:r>
              <a:rPr lang="en-US" i="1" dirty="0" smtClean="0"/>
              <a:t>on </a:t>
            </a:r>
            <a:r>
              <a:rPr lang="en-US" i="1" dirty="0"/>
              <a:t>the Rights of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Indigenous </a:t>
            </a:r>
            <a:r>
              <a:rPr lang="en-US" i="1" dirty="0"/>
              <a:t>Peoples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Act </a:t>
            </a:r>
            <a:r>
              <a:rPr lang="en-US" i="1" dirty="0"/>
              <a:t>Explained</a:t>
            </a:r>
            <a:br>
              <a:rPr lang="en-US" i="1" dirty="0"/>
            </a:b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55275"/>
            <a:ext cx="8520600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000"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311700" y="82450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6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1"/>
          </p:nvPr>
        </p:nvSpPr>
        <p:spPr>
          <a:xfrm>
            <a:off x="311700" y="1528795"/>
            <a:ext cx="8520600" cy="247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000"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256080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7756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6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472278"/>
            <a:ext cx="3999900" cy="304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0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472278"/>
            <a:ext cx="3999900" cy="304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0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 hasCustomPrompt="1"/>
          </p:nvPr>
        </p:nvSpPr>
        <p:spPr>
          <a:xfrm>
            <a:off x="311700" y="1503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9pPr>
          </a:lstStyle>
          <a:p>
            <a:r>
              <a:rPr lang="en-CA" dirty="0" smtClean="0"/>
              <a:t/>
            </a:r>
            <a:br>
              <a:rPr lang="en-CA" dirty="0" smtClean="0"/>
            </a:br>
            <a:endParaRPr dirty="0"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778084"/>
            <a:ext cx="46911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6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 dirty="0"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699" y="1533783"/>
            <a:ext cx="8363949" cy="3049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20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1012275"/>
            <a:ext cx="6367800" cy="35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6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 dirty="0"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265500" y="1544254"/>
            <a:ext cx="4045200" cy="213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 dirty="0"/>
          </a:p>
        </p:txBody>
      </p:sp>
      <p:sp>
        <p:nvSpPr>
          <p:cNvPr id="39" name="Google Shape;39;p9"/>
          <p:cNvSpPr txBox="1">
            <a:spLocks noGrp="1"/>
          </p:cNvSpPr>
          <p:nvPr>
            <p:ph type="subTitle" idx="1"/>
          </p:nvPr>
        </p:nvSpPr>
        <p:spPr>
          <a:xfrm>
            <a:off x="265500" y="3761719"/>
            <a:ext cx="4045200" cy="5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 dirty="0"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000"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41" name="Google Shape;41;p9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body" idx="1"/>
          </p:nvPr>
        </p:nvSpPr>
        <p:spPr>
          <a:xfrm>
            <a:off x="311700" y="3954500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500" b="1"/>
            </a:lvl1pPr>
          </a:lstStyle>
          <a:p>
            <a:endParaRPr dirty="0"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AEAE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1286"/>
            <a:ext cx="9144000" cy="28422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311700" y="861073"/>
            <a:ext cx="8520600" cy="629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3D3C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311700" y="1402983"/>
            <a:ext cx="8520600" cy="266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096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ackground Image"/>
          <p:cNvPicPr preferRelativeResize="0"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" y="-155122"/>
            <a:ext cx="9140462" cy="51415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090372" y="1076959"/>
            <a:ext cx="8933892" cy="3308581"/>
          </a:xfrm>
        </p:spPr>
        <p:txBody>
          <a:bodyPr/>
          <a:lstStyle/>
          <a:p>
            <a:pPr algn="r">
              <a:buSzPts val="4200"/>
            </a:pPr>
            <a:r>
              <a:rPr lang="fr-CA" i="1" dirty="0"/>
              <a:t>La Loi sur la Déclaration </a:t>
            </a:r>
            <a:r>
              <a:rPr lang="fr-CA" i="1" dirty="0" smtClean="0"/>
              <a:t/>
            </a:r>
            <a:br>
              <a:rPr lang="fr-CA" i="1" dirty="0" smtClean="0"/>
            </a:br>
            <a:r>
              <a:rPr lang="fr-CA" i="1" dirty="0" smtClean="0"/>
              <a:t>des </a:t>
            </a:r>
            <a:r>
              <a:rPr lang="fr-CA" i="1" dirty="0"/>
              <a:t>Nations Unies </a:t>
            </a:r>
            <a:r>
              <a:rPr lang="fr-CA" i="1" dirty="0" smtClean="0"/>
              <a:t/>
            </a:r>
            <a:br>
              <a:rPr lang="fr-CA" i="1" dirty="0" smtClean="0"/>
            </a:br>
            <a:r>
              <a:rPr lang="fr-CA" i="1" dirty="0" smtClean="0"/>
              <a:t>sur </a:t>
            </a:r>
            <a:r>
              <a:rPr lang="fr-CA" i="1" dirty="0"/>
              <a:t>les droits </a:t>
            </a:r>
            <a:r>
              <a:rPr lang="fr-CA" i="1" dirty="0" smtClean="0"/>
              <a:t/>
            </a:r>
            <a:br>
              <a:rPr lang="fr-CA" i="1" dirty="0" smtClean="0"/>
            </a:br>
            <a:r>
              <a:rPr lang="fr-CA" i="1" dirty="0" smtClean="0"/>
              <a:t>des </a:t>
            </a:r>
            <a:r>
              <a:rPr lang="fr-CA" i="1" dirty="0"/>
              <a:t>peuples autochtones </a:t>
            </a:r>
            <a:r>
              <a:rPr lang="fr-CA" i="1" dirty="0" smtClean="0"/>
              <a:t/>
            </a:r>
            <a:br>
              <a:rPr lang="fr-CA" i="1" dirty="0" smtClean="0"/>
            </a:br>
            <a:r>
              <a:rPr lang="fr-CA" i="1" dirty="0" smtClean="0"/>
              <a:t>- </a:t>
            </a:r>
            <a:r>
              <a:rPr lang="fr-CA" i="1" dirty="0"/>
              <a:t>Explications</a:t>
            </a:r>
            <a:r>
              <a:rPr lang="fr-CA" dirty="0"/>
              <a:t/>
            </a:r>
            <a:br>
              <a:rPr lang="fr-CA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089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11700" y="824499"/>
            <a:ext cx="8520600" cy="1296387"/>
          </a:xfrm>
        </p:spPr>
        <p:txBody>
          <a:bodyPr/>
          <a:lstStyle/>
          <a:p>
            <a:r>
              <a:rPr lang="fr-CA" dirty="0"/>
              <a:t>Éléments-clés – Article 6</a:t>
            </a:r>
            <a:endParaRPr lang="en-CA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332862885"/>
              </p:ext>
            </p:extLst>
          </p:nvPr>
        </p:nvGraphicFramePr>
        <p:xfrm>
          <a:off x="440638" y="1115809"/>
          <a:ext cx="8262724" cy="4552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10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3872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824499"/>
            <a:ext cx="8520600" cy="1296387"/>
          </a:xfrm>
        </p:spPr>
        <p:txBody>
          <a:bodyPr/>
          <a:lstStyle/>
          <a:p>
            <a:r>
              <a:rPr lang="fr-CA" dirty="0"/>
              <a:t>Éléments-clés – Article 7</a:t>
            </a:r>
            <a:endParaRPr lang="en-CA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124719990"/>
              </p:ext>
            </p:extLst>
          </p:nvPr>
        </p:nvGraphicFramePr>
        <p:xfrm>
          <a:off x="440638" y="1149865"/>
          <a:ext cx="8262724" cy="3710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6063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11700" y="824499"/>
            <a:ext cx="8520600" cy="1296387"/>
          </a:xfrm>
        </p:spPr>
        <p:txBody>
          <a:bodyPr/>
          <a:lstStyle/>
          <a:p>
            <a:r>
              <a:rPr lang="fr-CA" dirty="0"/>
              <a:t>Éléments-clés – Article 7</a:t>
            </a:r>
            <a:endParaRPr lang="en-CA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55936071"/>
              </p:ext>
            </p:extLst>
          </p:nvPr>
        </p:nvGraphicFramePr>
        <p:xfrm>
          <a:off x="440638" y="1149865"/>
          <a:ext cx="8262724" cy="3710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70430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473" y="859596"/>
            <a:ext cx="2145051" cy="214505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1899"/>
            <a:ext cx="9144000" cy="35718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77430" y="3883632"/>
            <a:ext cx="57021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</a:rPr>
              <a:t>Pour davantage d’information au sujet </a:t>
            </a:r>
            <a:r>
              <a:rPr lang="fr-FR" sz="2000" b="1" dirty="0" smtClean="0">
                <a:solidFill>
                  <a:schemeClr val="bg1"/>
                </a:solidFill>
              </a:rPr>
              <a:t/>
            </a:r>
            <a:br>
              <a:rPr lang="fr-FR" sz="2000" b="1" dirty="0" smtClean="0">
                <a:solidFill>
                  <a:schemeClr val="bg1"/>
                </a:solidFill>
              </a:rPr>
            </a:br>
            <a:r>
              <a:rPr lang="fr-FR" sz="2000" b="1" dirty="0" smtClean="0">
                <a:solidFill>
                  <a:schemeClr val="bg1"/>
                </a:solidFill>
              </a:rPr>
              <a:t>de </a:t>
            </a:r>
            <a:r>
              <a:rPr lang="fr-FR" sz="2000" b="1" dirty="0">
                <a:solidFill>
                  <a:schemeClr val="bg1"/>
                </a:solidFill>
              </a:rPr>
              <a:t>la Déclaration et de la Loi, visitez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</a:rPr>
              <a:t>Canada.ca/</a:t>
            </a:r>
            <a:r>
              <a:rPr lang="fr-FR" sz="2000" b="1" dirty="0" err="1">
                <a:solidFill>
                  <a:schemeClr val="bg1"/>
                </a:solidFill>
              </a:rPr>
              <a:t>Declaration</a:t>
            </a:r>
            <a:endParaRPr lang="en-CA" sz="2000" b="1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>
                <a:solidFill>
                  <a:schemeClr val="bg1"/>
                </a:solidFill>
              </a:rPr>
              <a:t>13</a:t>
            </a:fld>
            <a:endParaRPr lang="en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6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Aperçu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528795"/>
            <a:ext cx="8665032" cy="4169478"/>
          </a:xfrm>
        </p:spPr>
        <p:txBody>
          <a:bodyPr/>
          <a:lstStyle/>
          <a:p>
            <a:r>
              <a:rPr lang="fr-CA" sz="2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Le </a:t>
            </a:r>
            <a:r>
              <a:rPr lang="fr-CA" sz="2200" dirty="0">
                <a:solidFill>
                  <a:schemeClr val="tx1"/>
                </a:solidFill>
                <a:cs typeface="Times New Roman" panose="02020603050405020304" pitchFamily="18" charset="0"/>
              </a:rPr>
              <a:t>21 juin 2021</a:t>
            </a:r>
            <a:r>
              <a:rPr lang="en-US" sz="2200" dirty="0">
                <a:solidFill>
                  <a:schemeClr val="tx1"/>
                </a:solidFill>
                <a:cs typeface="Times New Roman" panose="02020603050405020304" pitchFamily="18" charset="0"/>
              </a:rPr>
              <a:t>, </a:t>
            </a:r>
            <a:r>
              <a:rPr lang="fr-CA" sz="2200" dirty="0">
                <a:solidFill>
                  <a:schemeClr val="tx1"/>
                </a:solidFill>
                <a:cs typeface="Times New Roman" panose="02020603050405020304" pitchFamily="18" charset="0"/>
              </a:rPr>
              <a:t>la </a:t>
            </a:r>
            <a:r>
              <a:rPr lang="fr-CA" sz="2200" i="1" dirty="0">
                <a:solidFill>
                  <a:schemeClr val="tx1"/>
                </a:solidFill>
                <a:cs typeface="Times New Roman" panose="02020603050405020304" pitchFamily="18" charset="0"/>
              </a:rPr>
              <a:t>Loi sur la Déclaration des Nations Unies sur les droits des peuples autochtones </a:t>
            </a:r>
            <a:r>
              <a:rPr lang="fr-CA" sz="2200" dirty="0">
                <a:solidFill>
                  <a:schemeClr val="tx1"/>
                </a:solidFill>
                <a:cs typeface="Times New Roman" panose="02020603050405020304" pitchFamily="18" charset="0"/>
              </a:rPr>
              <a:t>est entrée en vigueur</a:t>
            </a:r>
            <a:r>
              <a:rPr lang="en-US" sz="2200" dirty="0">
                <a:solidFill>
                  <a:schemeClr val="tx1"/>
                </a:solidFill>
                <a:cs typeface="Times New Roman" panose="02020603050405020304" pitchFamily="18" charset="0"/>
              </a:rPr>
              <a:t>. </a:t>
            </a:r>
            <a:endParaRPr lang="en-CA" sz="2200" dirty="0">
              <a:solidFill>
                <a:schemeClr val="tx1"/>
              </a:solidFill>
            </a:endParaRPr>
          </a:p>
          <a:p>
            <a:pPr lvl="0"/>
            <a:endParaRPr lang="en-CA" sz="2200" dirty="0">
              <a:solidFill>
                <a:schemeClr val="tx1"/>
              </a:solidFill>
            </a:endParaRPr>
          </a:p>
          <a:p>
            <a:pPr lvl="0"/>
            <a:r>
              <a:rPr lang="en-CA" sz="2200" dirty="0">
                <a:solidFill>
                  <a:schemeClr val="tx1"/>
                </a:solidFill>
              </a:rPr>
              <a:t>La </a:t>
            </a:r>
            <a:r>
              <a:rPr lang="fr-CA" sz="2200" dirty="0">
                <a:solidFill>
                  <a:schemeClr val="tx1"/>
                </a:solidFill>
                <a:cs typeface="Times New Roman" panose="02020603050405020304" pitchFamily="18" charset="0"/>
              </a:rPr>
              <a:t>Loi </a:t>
            </a:r>
            <a:r>
              <a:rPr lang="fr-CA" sz="2200" dirty="0">
                <a:solidFill>
                  <a:schemeClr val="tx1"/>
                </a:solidFill>
              </a:rPr>
              <a:t>fournit un cadre permettant au gouvernement du Canada de faire progresser la mise en œuvre de la Déclaration en partenariat avec les peuples autochtones</a:t>
            </a:r>
            <a:r>
              <a:rPr lang="en-CA" sz="2200" dirty="0">
                <a:solidFill>
                  <a:schemeClr val="tx1"/>
                </a:solidFill>
              </a:rPr>
              <a:t>.</a:t>
            </a:r>
          </a:p>
          <a:p>
            <a:pPr marL="114300" lvl="0" indent="0">
              <a:buNone/>
            </a:pPr>
            <a:endParaRPr lang="en-CA" sz="2200" dirty="0">
              <a:solidFill>
                <a:schemeClr val="tx1"/>
              </a:solidFill>
            </a:endParaRPr>
          </a:p>
          <a:p>
            <a:pPr marL="114300" lvl="0" indent="0">
              <a:buNone/>
            </a:pPr>
            <a:endParaRPr lang="en-CA" sz="2200" dirty="0">
              <a:solidFill>
                <a:schemeClr val="tx1"/>
              </a:solidFill>
            </a:endParaRPr>
          </a:p>
          <a:p>
            <a:pPr lvl="0"/>
            <a:endParaRPr lang="en-CA" sz="2200" dirty="0">
              <a:solidFill>
                <a:schemeClr val="tx1"/>
              </a:solidFill>
            </a:endParaRPr>
          </a:p>
          <a:p>
            <a:pPr lvl="0"/>
            <a:endParaRPr lang="en-CA" sz="22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7176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Aperçu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528795"/>
            <a:ext cx="8520600" cy="3731574"/>
          </a:xfrm>
        </p:spPr>
        <p:txBody>
          <a:bodyPr/>
          <a:lstStyle/>
          <a:p>
            <a:pPr lvl="0"/>
            <a:r>
              <a:rPr lang="fr-CA" dirty="0">
                <a:solidFill>
                  <a:schemeClr val="tx1"/>
                </a:solidFill>
              </a:rPr>
              <a:t>La Loi vise à protéger et à promouvoir les droits des Autochtones</a:t>
            </a:r>
            <a:r>
              <a:rPr lang="fr-CA">
                <a:solidFill>
                  <a:schemeClr val="tx1"/>
                </a:solidFill>
              </a:rPr>
              <a:t>, </a:t>
            </a:r>
            <a:r>
              <a:rPr lang="fr-CA" smtClean="0">
                <a:solidFill>
                  <a:schemeClr val="tx1"/>
                </a:solidFill>
              </a:rPr>
              <a:t/>
            </a:r>
            <a:br>
              <a:rPr lang="fr-CA" smtClean="0">
                <a:solidFill>
                  <a:schemeClr val="tx1"/>
                </a:solidFill>
              </a:rPr>
            </a:br>
            <a:r>
              <a:rPr lang="fr-CA" smtClean="0">
                <a:solidFill>
                  <a:schemeClr val="tx1"/>
                </a:solidFill>
              </a:rPr>
              <a:t>y </a:t>
            </a:r>
            <a:r>
              <a:rPr lang="fr-CA" dirty="0">
                <a:solidFill>
                  <a:schemeClr val="tx1"/>
                </a:solidFill>
              </a:rPr>
              <a:t>compris les droits à l’autodétermination, à l’autonomie gouvernementale, à l’égalité et à la non-discrimination, pour appuyer l’établissement de meilleures relations avec les Premières Nations, les Inuits et les Métis</a:t>
            </a:r>
            <a:r>
              <a:rPr lang="en-CA" dirty="0">
                <a:solidFill>
                  <a:schemeClr val="tx1"/>
                </a:solidFill>
              </a:rPr>
              <a:t>. </a:t>
            </a:r>
          </a:p>
          <a:p>
            <a:pPr lvl="0"/>
            <a:endParaRPr lang="en-CA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La </a:t>
            </a:r>
            <a:r>
              <a:rPr lang="fr-CA" dirty="0">
                <a:solidFill>
                  <a:schemeClr val="tx1"/>
                </a:solidFill>
                <a:cs typeface="Times New Roman" panose="02020603050405020304" pitchFamily="18" charset="0"/>
              </a:rPr>
              <a:t>Loi se compose de plusieurs dispositions </a:t>
            </a:r>
            <a:r>
              <a:rPr lang="fr-CA" dirty="0" err="1">
                <a:solidFill>
                  <a:schemeClr val="tx1"/>
                </a:solidFill>
                <a:cs typeface="Times New Roman" panose="02020603050405020304" pitchFamily="18" charset="0"/>
              </a:rPr>
              <a:t>préambulaires</a:t>
            </a:r>
            <a:r>
              <a:rPr lang="fr-CA" dirty="0">
                <a:solidFill>
                  <a:schemeClr val="tx1"/>
                </a:solidFill>
                <a:cs typeface="Times New Roman" panose="02020603050405020304" pitchFamily="18" charset="0"/>
              </a:rPr>
              <a:t> suivies </a:t>
            </a:r>
            <a:r>
              <a:rPr lang="fr-CA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/>
            </a:r>
            <a:br>
              <a:rPr lang="fr-CA" dirty="0" smtClean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fr-CA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de </a:t>
            </a:r>
            <a:r>
              <a:rPr lang="fr-CA" dirty="0">
                <a:solidFill>
                  <a:schemeClr val="tx1"/>
                </a:solidFill>
                <a:cs typeface="Times New Roman" panose="02020603050405020304" pitchFamily="18" charset="0"/>
              </a:rPr>
              <a:t>sept articles et d’une annexe</a:t>
            </a:r>
            <a:r>
              <a:rPr lang="en-US" dirty="0">
                <a:solidFill>
                  <a:schemeClr val="tx1"/>
                </a:solidFill>
              </a:rPr>
              <a:t>, par </a:t>
            </a:r>
            <a:r>
              <a:rPr lang="fr-CA" dirty="0">
                <a:solidFill>
                  <a:schemeClr val="tx1"/>
                </a:solidFill>
              </a:rPr>
              <a:t>laquelle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fr-CA" dirty="0">
                <a:solidFill>
                  <a:schemeClr val="tx1"/>
                </a:solidFill>
              </a:rPr>
              <a:t>la Déclaration est jointe à la Loi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6422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824499"/>
            <a:ext cx="8520600" cy="1296387"/>
          </a:xfrm>
        </p:spPr>
        <p:txBody>
          <a:bodyPr/>
          <a:lstStyle/>
          <a:p>
            <a:r>
              <a:rPr lang="fr-CA" dirty="0"/>
              <a:t>Éléments clés – </a:t>
            </a:r>
            <a:r>
              <a:rPr lang="fr-CA" dirty="0" smtClean="0"/>
              <a:t/>
            </a:r>
            <a:br>
              <a:rPr lang="fr-CA" dirty="0" smtClean="0"/>
            </a:br>
            <a:r>
              <a:rPr lang="fr-CA" dirty="0" smtClean="0"/>
              <a:t>Préambule </a:t>
            </a:r>
            <a:r>
              <a:rPr lang="fr-CA" dirty="0"/>
              <a:t>et articles 2 et 3</a:t>
            </a:r>
            <a:endParaRPr lang="en-CA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547676371"/>
              </p:ext>
            </p:extLst>
          </p:nvPr>
        </p:nvGraphicFramePr>
        <p:xfrm>
          <a:off x="440638" y="1515308"/>
          <a:ext cx="8262724" cy="3710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0973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11700" y="824499"/>
            <a:ext cx="8520600" cy="1296387"/>
          </a:xfrm>
        </p:spPr>
        <p:txBody>
          <a:bodyPr/>
          <a:lstStyle/>
          <a:p>
            <a:r>
              <a:rPr lang="fr-CA" dirty="0"/>
              <a:t>Éléments clés – </a:t>
            </a:r>
            <a:r>
              <a:rPr lang="fr-CA" dirty="0" smtClean="0"/>
              <a:t/>
            </a:r>
            <a:br>
              <a:rPr lang="fr-CA" dirty="0" smtClean="0"/>
            </a:br>
            <a:r>
              <a:rPr lang="fr-CA" dirty="0" smtClean="0"/>
              <a:t>Préambule </a:t>
            </a:r>
            <a:r>
              <a:rPr lang="fr-CA" dirty="0"/>
              <a:t>et articles 2 et 3</a:t>
            </a:r>
            <a:endParaRPr lang="en-CA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792648569"/>
              </p:ext>
            </p:extLst>
          </p:nvPr>
        </p:nvGraphicFramePr>
        <p:xfrm>
          <a:off x="440638" y="1764352"/>
          <a:ext cx="8262724" cy="4896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22844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11700" y="824499"/>
            <a:ext cx="8520600" cy="1296387"/>
          </a:xfrm>
        </p:spPr>
        <p:txBody>
          <a:bodyPr/>
          <a:lstStyle/>
          <a:p>
            <a:r>
              <a:rPr lang="fr-CA" dirty="0"/>
              <a:t>Éléments clés – </a:t>
            </a:r>
            <a:r>
              <a:rPr lang="fr-CA" dirty="0" smtClean="0"/>
              <a:t/>
            </a:r>
            <a:br>
              <a:rPr lang="fr-CA" dirty="0" smtClean="0"/>
            </a:br>
            <a:r>
              <a:rPr lang="fr-CA" dirty="0" smtClean="0"/>
              <a:t>Préambule </a:t>
            </a:r>
            <a:r>
              <a:rPr lang="fr-CA" dirty="0"/>
              <a:t>et articles 2 et 3</a:t>
            </a:r>
            <a:endParaRPr lang="en-CA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160349402"/>
              </p:ext>
            </p:extLst>
          </p:nvPr>
        </p:nvGraphicFramePr>
        <p:xfrm>
          <a:off x="440638" y="1622112"/>
          <a:ext cx="8262724" cy="4896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6273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824499"/>
            <a:ext cx="8520600" cy="1296387"/>
          </a:xfrm>
        </p:spPr>
        <p:txBody>
          <a:bodyPr/>
          <a:lstStyle/>
          <a:p>
            <a:r>
              <a:rPr lang="fr-CA" dirty="0"/>
              <a:t>Éléments-clés – Articles 4 et 5</a:t>
            </a:r>
            <a:endParaRPr lang="en-CA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582168854"/>
              </p:ext>
            </p:extLst>
          </p:nvPr>
        </p:nvGraphicFramePr>
        <p:xfrm>
          <a:off x="440638" y="953065"/>
          <a:ext cx="8262724" cy="3710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70364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11700" y="824499"/>
            <a:ext cx="8520600" cy="1296387"/>
          </a:xfrm>
        </p:spPr>
        <p:txBody>
          <a:bodyPr/>
          <a:lstStyle/>
          <a:p>
            <a:r>
              <a:rPr lang="fr-CA" dirty="0"/>
              <a:t>Éléments-clés – Articles 4 et 5</a:t>
            </a:r>
            <a:endParaRPr lang="en-CA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351247247"/>
              </p:ext>
            </p:extLst>
          </p:nvPr>
        </p:nvGraphicFramePr>
        <p:xfrm>
          <a:off x="440638" y="1417833"/>
          <a:ext cx="8262724" cy="3442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0301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824499"/>
            <a:ext cx="8520600" cy="1296387"/>
          </a:xfrm>
        </p:spPr>
        <p:txBody>
          <a:bodyPr/>
          <a:lstStyle/>
          <a:p>
            <a:r>
              <a:rPr lang="fr-CA" dirty="0"/>
              <a:t>Éléments-clés – Article 6</a:t>
            </a:r>
            <a:endParaRPr lang="en-CA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58214135"/>
              </p:ext>
            </p:extLst>
          </p:nvPr>
        </p:nvGraphicFramePr>
        <p:xfrm>
          <a:off x="440638" y="1433348"/>
          <a:ext cx="8262724" cy="3710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8448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Justice Document" ma:contentTypeID="0x010100BA8611C8BA8DB2418B4D4CF993FC9B62006A4D8DD70A81CB46B42F7DF192122CE1" ma:contentTypeVersion="138" ma:contentTypeDescription="" ma:contentTypeScope="" ma:versionID="7e93c7837cbd54fe019b4f8844d74745">
  <xsd:schema xmlns:xsd="http://www.w3.org/2001/XMLSchema" xmlns:xs="http://www.w3.org/2001/XMLSchema" xmlns:p="http://schemas.microsoft.com/office/2006/metadata/properties" xmlns:ns1="http://schemas.microsoft.com/sharepoint/v3" xmlns:ns2="b725f225-bea6-44e9-8570-dad8cce9101e" xmlns:ns3="f6cff801-ccc6-49c4-bf39-0edf9337bbab" targetNamespace="http://schemas.microsoft.com/office/2006/metadata/properties" ma:root="true" ma:fieldsID="daea8054b3caacc687f5acceb4ecf147" ns1:_="" ns2:_="" ns3:_="">
    <xsd:import namespace="http://schemas.microsoft.com/sharepoint/v3"/>
    <xsd:import namespace="b725f225-bea6-44e9-8570-dad8cce9101e"/>
    <xsd:import namespace="f6cff801-ccc6-49c4-bf39-0edf9337bbab"/>
    <xsd:element name="properties">
      <xsd:complexType>
        <xsd:sequence>
          <xsd:element name="documentManagement">
            <xsd:complexType>
              <xsd:all>
                <xsd:element ref="ns2:j1b5dcd4430249c18cbaee35a4c35ad9" minOccurs="0"/>
                <xsd:element ref="ns2:TaxCatchAll" minOccurs="0"/>
                <xsd:element ref="ns2:TaxCatchAllLabel" minOccurs="0"/>
                <xsd:element ref="ns2:b6e2b5c1b9f145019440d5a90b55edf8" minOccurs="0"/>
                <xsd:element ref="ns2:i93b4daf849840eeaef05c05bfeec49d" minOccurs="0"/>
                <xsd:element ref="ns2:p98d4e7371714dd68ba8ead81c2f0b01" minOccurs="0"/>
                <xsd:element ref="ns2:i155234f7ce9406785afd802285f54b6" minOccurs="0"/>
                <xsd:element ref="ns2:File_x0020_Number" minOccurs="0"/>
                <xsd:element ref="ns2:TaxKeywordTaxHTField" minOccurs="0"/>
                <xsd:element ref="ns2:Archived" minOccurs="0"/>
                <xsd:element ref="ns2:Final" minOccurs="0"/>
                <xsd:element ref="ns2:paf1ef07923d4093b7c49d613771fe3b" minOccurs="0"/>
                <xsd:element ref="ns2:DWFrom" minOccurs="0"/>
                <xsd:element ref="ns2:DWTo" minOccurs="0"/>
                <xsd:element ref="ns2:DWCc" minOccurs="0"/>
                <xsd:element ref="ns2:DWEmailSubject" minOccurs="0"/>
                <xsd:element ref="ns2:DWHasAttachments" minOccurs="0"/>
                <xsd:element ref="ns2:DWEmailDate" minOccurs="0"/>
                <xsd:element ref="ns1:DocumentSetDescription" minOccurs="0"/>
                <xsd:element ref="ns2:MailPreviewData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ocumentSetDescription" ma:index="33" nillable="true" ma:displayName="Description" ma:description="A description of the Document Set" ma:internalName="DocumentSetDescription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25f225-bea6-44e9-8570-dad8cce9101e" elementFormDefault="qualified">
    <xsd:import namespace="http://schemas.microsoft.com/office/2006/documentManagement/types"/>
    <xsd:import namespace="http://schemas.microsoft.com/office/infopath/2007/PartnerControls"/>
    <xsd:element name="j1b5dcd4430249c18cbaee35a4c35ad9" ma:index="8" nillable="true" ma:taxonomy="true" ma:internalName="j1b5dcd4430249c18cbaee35a4c35ad9" ma:taxonomyFieldName="Organisation" ma:displayName="Organisation" ma:default="" ma:fieldId="{31b5dcd4-4302-49c1-8cba-ee35a4c35ad9}" ma:sspId="35648788-ecba-4b04-acbd-732497e0cf61" ma:termSetId="84f0215e-65c0-40e7-bc93-875151567c5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8954467d-393e-4530-b03c-d75c894c01b7}" ma:internalName="TaxCatchAll" ma:showField="CatchAllData" ma:web="f6cff801-ccc6-49c4-bf39-0edf9337bb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8954467d-393e-4530-b03c-d75c894c01b7}" ma:internalName="TaxCatchAllLabel" ma:readOnly="true" ma:showField="CatchAllDataLabel" ma:web="f6cff801-ccc6-49c4-bf39-0edf9337bb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b6e2b5c1b9f145019440d5a90b55edf8" ma:index="12" nillable="true" ma:taxonomy="true" ma:internalName="b6e2b5c1b9f145019440d5a90b55edf8" ma:taxonomyFieldName="Subject1" ma:displayName="Subject" ma:indexed="true" ma:readOnly="false" ma:default="3;#Communications|a490b14b-f530-4f0b-97fc-b294bcdf4be6" ma:fieldId="{b6e2b5c1-b9f1-4501-9440-d5a90b55edf8}" ma:sspId="35648788-ecba-4b04-acbd-732497e0cf61" ma:termSetId="f370bc38-93b5-4f05-b213-d037f4953ec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93b4daf849840eeaef05c05bfeec49d" ma:index="14" nillable="true" ma:taxonomy="true" ma:internalName="i93b4daf849840eeaef05c05bfeec49d" ma:taxonomyFieldName="Document_x0020_type" ma:displayName="Document type" ma:indexed="true" ma:default="" ma:fieldId="{293b4daf-8498-40ee-aef0-5c05bfeec49d}" ma:sspId="35648788-ecba-4b04-acbd-732497e0cf61" ma:termSetId="0f0ac3ff-8dbb-42b5-89e8-f9c0db08d6d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98d4e7371714dd68ba8ead81c2f0b01" ma:index="16" ma:taxonomy="true" ma:internalName="p98d4e7371714dd68ba8ead81c2f0b01" ma:taxonomyFieldName="Language1" ma:displayName="Language" ma:indexed="true" ma:readOnly="false" ma:default="1;#English|a4bed915-78d8-458e-a073-85b2d5287cd2" ma:fieldId="{998d4e73-7171-4dd6-8ba8-ead81c2f0b01}" ma:sspId="35648788-ecba-4b04-acbd-732497e0cf61" ma:termSetId="d8f9ee4c-8009-4a39-b4e3-1804e0ffca2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155234f7ce9406785afd802285f54b6" ma:index="18" nillable="true" ma:taxonomy="true" ma:internalName="i155234f7ce9406785afd802285f54b6" ma:taxonomyFieldName="Security" ma:displayName="Security" ma:default="6;#Unclassified|46e30526-9ff0-4654-a636-aa8b02ed351c" ma:fieldId="{2155234f-7ce9-4067-85af-d802285f54b6}" ma:sspId="35648788-ecba-4b04-acbd-732497e0cf61" ma:termSetId="034b84e2-83a5-49f9-8e55-1e1dcc71e57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ile_x0020_Number" ma:index="20" nillable="true" ma:displayName="File Number" ma:internalName="File_x0020_Number">
      <xsd:simpleType>
        <xsd:restriction base="dms:Text">
          <xsd:maxLength value="255"/>
        </xsd:restriction>
      </xsd:simpleType>
    </xsd:element>
    <xsd:element name="TaxKeywordTaxHTField" ma:index="21" nillable="true" ma:taxonomy="true" ma:internalName="TaxKeywordTaxHTField" ma:taxonomyFieldName="TaxKeyword" ma:displayName="Enterprise Keywords" ma:fieldId="{23f27201-bee3-471e-b2e7-b64fd8b7ca38}" ma:taxonomyMulti="true" ma:sspId="35648788-ecba-4b04-acbd-732497e0cf61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Archived" ma:index="23" nillable="true" ma:displayName="Archived" ma:default="No" ma:format="Dropdown" ma:hidden="true" ma:internalName="Archived" ma:readOnly="false">
      <xsd:simpleType>
        <xsd:restriction base="dms:Choice">
          <xsd:enumeration value="No"/>
          <xsd:enumeration value="Yes"/>
        </xsd:restriction>
      </xsd:simpleType>
    </xsd:element>
    <xsd:element name="Final" ma:index="24" nillable="true" ma:displayName="Final" ma:default="0" ma:internalName="Final">
      <xsd:simpleType>
        <xsd:restriction base="dms:Boolean"/>
      </xsd:simpleType>
    </xsd:element>
    <xsd:element name="paf1ef07923d4093b7c49d613771fe3b" ma:index="25" nillable="true" ma:taxonomy="true" ma:internalName="paf1ef07923d4093b7c49d613771fe3b" ma:taxonomyFieldName="Fiscal_x0020_Year" ma:displayName="Fiscal Year" ma:default="" ma:fieldId="{9af1ef07-923d-4093-b7c4-9d613771fe3b}" ma:sspId="35648788-ecba-4b04-acbd-732497e0cf61" ma:termSetId="a8aa7fdb-df41-4efd-a7ce-79adda59bb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WFrom" ma:index="27" nillable="true" ma:displayName="From" ma:description="This field auto-populates for emails." ma:internalName="DWFrom">
      <xsd:simpleType>
        <xsd:restriction base="dms:Text">
          <xsd:maxLength value="255"/>
        </xsd:restriction>
      </xsd:simpleType>
    </xsd:element>
    <xsd:element name="DWTo" ma:index="28" nillable="true" ma:displayName="To" ma:description="This field auto-populates for emails." ma:internalName="DWTo">
      <xsd:simpleType>
        <xsd:restriction base="dms:Note">
          <xsd:maxLength value="255"/>
        </xsd:restriction>
      </xsd:simpleType>
    </xsd:element>
    <xsd:element name="DWCc" ma:index="29" nillable="true" ma:displayName="Cc" ma:description="This field auto-populates for emails." ma:internalName="DWCc">
      <xsd:simpleType>
        <xsd:restriction base="dms:Note">
          <xsd:maxLength value="255"/>
        </xsd:restriction>
      </xsd:simpleType>
    </xsd:element>
    <xsd:element name="DWEmailSubject" ma:index="30" nillable="true" ma:displayName="EmailSubject" ma:description="This field auto-populates for emails." ma:internalName="DWEmailSubject">
      <xsd:simpleType>
        <xsd:restriction base="dms:Text">
          <xsd:maxLength value="255"/>
        </xsd:restriction>
      </xsd:simpleType>
    </xsd:element>
    <xsd:element name="DWHasAttachments" ma:index="31" nillable="true" ma:displayName="Has Attachments" ma:default="0" ma:description="This field auto-populates for emails." ma:internalName="DWHasAttachments">
      <xsd:simpleType>
        <xsd:restriction base="dms:Boolean"/>
      </xsd:simpleType>
    </xsd:element>
    <xsd:element name="DWEmailDate" ma:index="32" nillable="true" ma:displayName="EmailDate" ma:description="This field auto-populates for emails." ma:format="DateTime" ma:internalName="DWEmailDate">
      <xsd:simpleType>
        <xsd:restriction base="dms:DateTime"/>
      </xsd:simpleType>
    </xsd:element>
    <xsd:element name="MailPreviewData" ma:index="34" nillable="true" ma:displayName="MailPreviewData" ma:description="Required for Harmon.ie to enable the Email Preview feature" ma:hidden="true" ma:internalName="MailPreviewData" ma:readOnly="fals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cff801-ccc6-49c4-bf39-0edf9337bbab" elementFormDefault="qualified">
    <xsd:import namespace="http://schemas.microsoft.com/office/2006/documentManagement/types"/>
    <xsd:import namespace="http://schemas.microsoft.com/office/infopath/2007/PartnerControls"/>
    <xsd:element name="_dlc_DocId" ma:index="35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36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7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35648788-ecba-4b04-acbd-732497e0cf61" ContentTypeId="0x010100BA8611C8BA8DB2418B4D4CF993FC9B62" PreviousValue="false"/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WCc xmlns="b725f225-bea6-44e9-8570-dad8cce9101e" xsi:nil="true"/>
    <Final xmlns="b725f225-bea6-44e9-8570-dad8cce9101e">false</Final>
    <DWEmailDate xmlns="b725f225-bea6-44e9-8570-dad8cce9101e" xsi:nil="true"/>
    <TaxKeywordTaxHTField xmlns="b725f225-bea6-44e9-8570-dad8cce9101e">
      <Terms xmlns="http://schemas.microsoft.com/office/infopath/2007/PartnerControls"/>
    </TaxKeywordTaxHTField>
    <Archived xmlns="b725f225-bea6-44e9-8570-dad8cce9101e">No</Archived>
    <TaxCatchAll xmlns="b725f225-bea6-44e9-8570-dad8cce9101e">
      <Value>27</Value>
      <Value>3988</Value>
      <Value>18</Value>
      <Value>1</Value>
      <Value>6</Value>
    </TaxCatchAll>
    <DWFrom xmlns="b725f225-bea6-44e9-8570-dad8cce9101e" xsi:nil="true"/>
    <DocumentSetDescription xmlns="http://schemas.microsoft.com/sharepoint/v3" xsi:nil="true"/>
    <i155234f7ce9406785afd802285f54b6 xmlns="b725f225-bea6-44e9-8570-dad8cce9101e">
      <Terms xmlns="http://schemas.microsoft.com/office/infopath/2007/PartnerControls">
        <TermInfo xmlns="http://schemas.microsoft.com/office/infopath/2007/PartnerControls">
          <TermName xmlns="http://schemas.microsoft.com/office/infopath/2007/PartnerControls">Unclassified</TermName>
          <TermId xmlns="http://schemas.microsoft.com/office/infopath/2007/PartnerControls">46e30526-9ff0-4654-a636-aa8b02ed351c</TermId>
        </TermInfo>
      </Terms>
    </i155234f7ce9406785afd802285f54b6>
    <j1b5dcd4430249c18cbaee35a4c35ad9 xmlns="b725f225-bea6-44e9-8570-dad8cce9101e">
      <Terms xmlns="http://schemas.microsoft.com/office/infopath/2007/PartnerControls">
        <TermInfo xmlns="http://schemas.microsoft.com/office/infopath/2007/PartnerControls">
          <TermName xmlns="http://schemas.microsoft.com/office/infopath/2007/PartnerControls">Director General's Office</TermName>
          <TermId xmlns="http://schemas.microsoft.com/office/infopath/2007/PartnerControls">0f4f5eaf-6bb9-42de-93df-c41df724440f</TermId>
        </TermInfo>
      </Terms>
    </j1b5dcd4430249c18cbaee35a4c35ad9>
    <DWEmailSubject xmlns="b725f225-bea6-44e9-8570-dad8cce9101e" xsi:nil="true"/>
    <paf1ef07923d4093b7c49d613771fe3b xmlns="b725f225-bea6-44e9-8570-dad8cce9101e">
      <Terms xmlns="http://schemas.microsoft.com/office/infopath/2007/PartnerControls"/>
    </paf1ef07923d4093b7c49d613771fe3b>
    <p98d4e7371714dd68ba8ead81c2f0b01 xmlns="b725f225-bea6-44e9-8570-dad8cce9101e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a4bed915-78d8-458e-a073-85b2d5287cd2</TermId>
        </TermInfo>
      </Terms>
    </p98d4e7371714dd68ba8ead81c2f0b01>
    <DWHasAttachments xmlns="b725f225-bea6-44e9-8570-dad8cce9101e">false</DWHasAttachments>
    <MailPreviewData xmlns="b725f225-bea6-44e9-8570-dad8cce9101e" xsi:nil="true"/>
    <b6e2b5c1b9f145019440d5a90b55edf8 xmlns="b725f225-bea6-44e9-8570-dad8cce9101e">
      <Terms xmlns="http://schemas.microsoft.com/office/infopath/2007/PartnerControls">
        <TermInfo xmlns="http://schemas.microsoft.com/office/infopath/2007/PartnerControls">
          <TermName xmlns="http://schemas.microsoft.com/office/infopath/2007/PartnerControls">Administrative Services</TermName>
          <TermId xmlns="http://schemas.microsoft.com/office/infopath/2007/PartnerControls">b7477135-c060-44a9-92e6-5dd5d249ae56</TermId>
        </TermInfo>
      </Terms>
    </b6e2b5c1b9f145019440d5a90b55edf8>
    <i93b4daf849840eeaef05c05bfeec49d xmlns="b725f225-bea6-44e9-8570-dad8cce9101e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Communications Material</TermName>
          <TermId xmlns="http://schemas.microsoft.com/office/infopath/2007/PartnerControls">4b372146-86b7-4966-a3a3-f765689b066a</TermId>
        </TermInfo>
      </Terms>
    </i93b4daf849840eeaef05c05bfeec49d>
    <DWTo xmlns="b725f225-bea6-44e9-8570-dad8cce9101e" xsi:nil="true"/>
    <File_x0020_Number xmlns="b725f225-bea6-44e9-8570-dad8cce9101e">8921178</File_x0020_Number>
    <_dlc_DocId xmlns="f6cff801-ccc6-49c4-bf39-0edf9337bbab">1006-1472399268-33410</_dlc_DocId>
    <_dlc_DocIdUrl xmlns="f6cff801-ccc6-49c4-bf39-0edf9337bbab">
      <Url>http://collaboration/ts/cb-dc/dgo-bdg/_layouts/15/DocIdRedir.aspx?ID=1006-1472399268-33410</Url>
      <Description>1006-1472399268-33410</Description>
    </_dlc_DocIdUrl>
  </documentManagement>
</p:properties>
</file>

<file path=customXml/item6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Props1.xml><?xml version="1.0" encoding="utf-8"?>
<ds:datastoreItem xmlns:ds="http://schemas.openxmlformats.org/officeDocument/2006/customXml" ds:itemID="{D63F6B7A-6D78-4959-B3F5-2037E47622B5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62B0887-B9FB-4A1B-8460-E1237D0EE40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5ADB1D-D49C-473A-A228-B2B63243EE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725f225-bea6-44e9-8570-dad8cce9101e"/>
    <ds:schemaRef ds:uri="f6cff801-ccc6-49c4-bf39-0edf9337bb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0DAE7ED5-BEFF-4056-A167-AB223BF85414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8995D172-B60F-4209-80DB-C67D06593C89}">
  <ds:schemaRefs>
    <ds:schemaRef ds:uri="http://schemas.microsoft.com/sharepoint/v3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dcmitype/"/>
    <ds:schemaRef ds:uri="b725f225-bea6-44e9-8570-dad8cce9101e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f6cff801-ccc6-49c4-bf39-0edf9337bbab"/>
    <ds:schemaRef ds:uri="http://www.w3.org/XML/1998/namespace"/>
  </ds:schemaRefs>
</ds:datastoreItem>
</file>

<file path=customXml/itemProps6.xml><?xml version="1.0" encoding="utf-8"?>
<ds:datastoreItem xmlns:ds="http://schemas.openxmlformats.org/officeDocument/2006/customXml" ds:itemID="{0312D0A7-C392-415E-AAF0-89C4CA206BE7}">
  <ds:schemaRefs>
    <ds:schemaRef ds:uri="http://schemas.microsoft.com/office/2006/metadata/customXs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2284</TotalTime>
  <Words>820</Words>
  <Application>Microsoft Office PowerPoint</Application>
  <PresentationFormat>On-screen Show (16:9)</PresentationFormat>
  <Paragraphs>76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Times New Roman</vt:lpstr>
      <vt:lpstr>Simple Light</vt:lpstr>
      <vt:lpstr>La Loi sur la Déclaration  des Nations Unies  sur les droits  des peuples autochtones  - Explications </vt:lpstr>
      <vt:lpstr>Aperçu</vt:lpstr>
      <vt:lpstr>Aperçu</vt:lpstr>
      <vt:lpstr>Éléments clés –  Préambule et articles 2 et 3</vt:lpstr>
      <vt:lpstr>Éléments clés –  Préambule et articles 2 et 3</vt:lpstr>
      <vt:lpstr>Éléments clés –  Préambule et articles 2 et 3</vt:lpstr>
      <vt:lpstr>Éléments-clés – Articles 4 et 5</vt:lpstr>
      <vt:lpstr>Éléments-clés – Articles 4 et 5</vt:lpstr>
      <vt:lpstr>Éléments-clés – Article 6</vt:lpstr>
      <vt:lpstr>Éléments-clés – Article 6</vt:lpstr>
      <vt:lpstr>Éléments-clés – Article 7</vt:lpstr>
      <vt:lpstr>Éléments-clés – Article 7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Henry, Céline</dc:creator>
  <cp:lastModifiedBy>Gabrielle Boivin</cp:lastModifiedBy>
  <cp:revision>164</cp:revision>
  <dcterms:modified xsi:type="dcterms:W3CDTF">2022-03-24T14:41:41Z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0x010100BA8611C8BA8DB2418B4D4CF993FC9B62006A4D8DD70A81CB46B42F7DF192122CE1</vt:lpwstr>
  </property>
  <property fmtid="{D5CDD505-2E9C-101B-9397-08002B2CF9AE}" pid="3" name="_dlc_DocIdItemGuid">
    <vt:lpwstr>0bad0b82-f3ab-413d-b709-35955c423aa9</vt:lpwstr>
  </property>
  <property fmtid="{D5CDD505-2E9C-101B-9397-08002B2CF9AE}" pid="4" name="TaxKeyword">
    <vt:lpwstr/>
  </property>
  <property fmtid="{D5CDD505-2E9C-101B-9397-08002B2CF9AE}" pid="5" name="Security">
    <vt:lpwstr>6;#Unclassified|46e30526-9ff0-4654-a636-aa8b02ed351c</vt:lpwstr>
  </property>
  <property fmtid="{D5CDD505-2E9C-101B-9397-08002B2CF9AE}" pid="6" name="Organisation">
    <vt:lpwstr>3988;#Director General's Office|0f4f5eaf-6bb9-42de-93df-c41df724440f</vt:lpwstr>
  </property>
  <property fmtid="{D5CDD505-2E9C-101B-9397-08002B2CF9AE}" pid="7" name="Language1">
    <vt:lpwstr>1;#English|a4bed915-78d8-458e-a073-85b2d5287cd2</vt:lpwstr>
  </property>
  <property fmtid="{D5CDD505-2E9C-101B-9397-08002B2CF9AE}" pid="8" name="Subject1">
    <vt:lpwstr>27;#Administrative Services|b7477135-c060-44a9-92e6-5dd5d249ae56</vt:lpwstr>
  </property>
  <property fmtid="{D5CDD505-2E9C-101B-9397-08002B2CF9AE}" pid="9" name="Fiscal Year">
    <vt:lpwstr/>
  </property>
  <property fmtid="{D5CDD505-2E9C-101B-9397-08002B2CF9AE}" pid="10" name="Document type">
    <vt:lpwstr>18;#Communications Material|4b372146-86b7-4966-a3a3-f765689b066a</vt:lpwstr>
  </property>
</Properties>
</file>