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15"/>
  </p:notesMasterIdLst>
  <p:sldIdLst>
    <p:sldId id="345" r:id="rId8"/>
    <p:sldId id="342" r:id="rId9"/>
    <p:sldId id="343" r:id="rId10"/>
    <p:sldId id="347" r:id="rId11"/>
    <p:sldId id="348" r:id="rId12"/>
    <p:sldId id="349" r:id="rId13"/>
    <p:sldId id="35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Rondeau" initials="LR" lastIdx="1" clrIdx="0">
    <p:extLst>
      <p:ext uri="{19B8F6BF-5375-455C-9EA6-DF929625EA0E}">
        <p15:presenceInfo xmlns:p15="http://schemas.microsoft.com/office/powerpoint/2012/main" userId="Laura Rondeau" providerId="None"/>
      </p:ext>
    </p:extLst>
  </p:cmAuthor>
  <p:cmAuthor id="2" name="L. Storrie" initials="LS" lastIdx="1" clrIdx="1">
    <p:extLst>
      <p:ext uri="{19B8F6BF-5375-455C-9EA6-DF929625EA0E}">
        <p15:presenceInfo xmlns:p15="http://schemas.microsoft.com/office/powerpoint/2012/main" userId="L. Storrie" providerId="None"/>
      </p:ext>
    </p:extLst>
  </p:cmAuthor>
  <p:cmAuthor id="3" name="Tremblay, Marc" initials="TM" lastIdx="4" clrIdx="4">
    <p:extLst>
      <p:ext uri="{19B8F6BF-5375-455C-9EA6-DF929625EA0E}">
        <p15:presenceInfo xmlns:p15="http://schemas.microsoft.com/office/powerpoint/2012/main" userId="S-1-5-21-922368595-526787211-398547282-187961" providerId="AD"/>
      </p:ext>
    </p:extLst>
  </p:cmAuthor>
  <p:cmAuthor id="4" name="Sargent, Laurie" initials="SL" lastIdx="2" clrIdx="3">
    <p:extLst>
      <p:ext uri="{19B8F6BF-5375-455C-9EA6-DF929625EA0E}">
        <p15:presenceInfo xmlns:p15="http://schemas.microsoft.com/office/powerpoint/2012/main" userId="S-1-5-21-922368595-526787211-398547282-13557" providerId="AD"/>
      </p:ext>
    </p:extLst>
  </p:cmAuthor>
  <p:cmAuthor id="5" name="Tremblay, Mylène" initials="TM" lastIdx="1" clrIdx="5">
    <p:extLst>
      <p:ext uri="{19B8F6BF-5375-455C-9EA6-DF929625EA0E}">
        <p15:presenceInfo xmlns:p15="http://schemas.microsoft.com/office/powerpoint/2012/main" userId="S-1-5-21-922368595-526787211-398547282-128732" providerId="AD"/>
      </p:ext>
    </p:extLst>
  </p:cmAuthor>
  <p:cmAuthor id="6" name="LStorrie" initials="LS" lastIdx="0" clrIdx="6">
    <p:extLst>
      <p:ext uri="{19B8F6BF-5375-455C-9EA6-DF929625EA0E}">
        <p15:presenceInfo xmlns:p15="http://schemas.microsoft.com/office/powerpoint/2012/main" userId="LStorr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B19B"/>
    <a:srgbClr val="2B3D3C"/>
    <a:srgbClr val="67997F"/>
    <a:srgbClr val="7EA892"/>
    <a:srgbClr val="536966"/>
    <a:srgbClr val="708D89"/>
    <a:srgbClr val="8EB9A6"/>
    <a:srgbClr val="C0D6C9"/>
    <a:srgbClr val="8A8A8A"/>
    <a:srgbClr val="0507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87823" autoAdjust="0"/>
  </p:normalViewPr>
  <p:slideViewPr>
    <p:cSldViewPr snapToGrid="0">
      <p:cViewPr varScale="1">
        <p:scale>
          <a:sx n="50" d="100"/>
          <a:sy n="50" d="100"/>
        </p:scale>
        <p:origin x="456" y="28"/>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230869-4848-4AA1-83D3-42CB64CA170F}" type="datetimeFigureOut">
              <a:rPr lang="en-CA" smtClean="0"/>
              <a:t>2022-07-04</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D89304-3E10-4A68-BBED-1ADCACA74AF2}" type="slidenum">
              <a:rPr lang="en-CA" smtClean="0"/>
              <a:t>‹#›</a:t>
            </a:fld>
            <a:endParaRPr lang="en-CA" dirty="0"/>
          </a:p>
        </p:txBody>
      </p:sp>
    </p:spTree>
    <p:extLst>
      <p:ext uri="{BB962C8B-B14F-4D97-AF65-F5344CB8AC3E}">
        <p14:creationId xmlns:p14="http://schemas.microsoft.com/office/powerpoint/2010/main" val="1337924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11569" y="1122363"/>
            <a:ext cx="8956431" cy="2387600"/>
          </a:xfrm>
        </p:spPr>
        <p:txBody>
          <a:bodyPr anchor="b">
            <a:normAutofit/>
          </a:bodyPr>
          <a:lstStyle>
            <a:lvl1pPr algn="r">
              <a:defRPr sz="36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3480179" y="3602038"/>
            <a:ext cx="7187821" cy="1655762"/>
          </a:xfrm>
        </p:spPr>
        <p:txBody>
          <a:bodyPr>
            <a:normAutofit/>
          </a:bodyPr>
          <a:lstStyle>
            <a:lvl1pPr marL="0" indent="0" algn="r">
              <a:buNone/>
              <a:defRPr sz="3000" b="1">
                <a:latin typeface="Arial" panose="020B0604020202020204" pitchFamily="34" charset="0"/>
                <a:ea typeface="Yu Gothic UI Semibold" panose="020B0700000000000000" pitchFamily="34" charset="-128"/>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5170026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983456"/>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838200" y="2309019"/>
            <a:ext cx="10515600" cy="3150085"/>
          </a:xfrm>
        </p:spPr>
        <p:txBody>
          <a:bodyPr vert="eaVert"/>
          <a:lstStyle>
            <a:lvl1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2pPr>
            <a:lvl3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3pPr>
            <a:lvl4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4pPr>
            <a:lvl5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72112101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362973"/>
            <a:ext cx="2628900" cy="4218961"/>
          </a:xfrm>
        </p:spPr>
        <p:txBody>
          <a:bodyPr vert="eaVert"/>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838200" y="1362973"/>
            <a:ext cx="7734300" cy="4218961"/>
          </a:xfrm>
        </p:spPr>
        <p:txBody>
          <a:bodyPr vert="eaVert"/>
          <a:lstStyle>
            <a:lvl1pPr>
              <a:defRPr>
                <a:latin typeface="Arial" panose="020B0604020202020204" pitchFamily="34" charset="0"/>
                <a:ea typeface="Yu Gothic UI Semibold" panose="020B0700000000000000" pitchFamily="34" charset="-128"/>
                <a:cs typeface="Arial" panose="020B0604020202020204" pitchFamily="34" charset="0"/>
              </a:defRPr>
            </a:lvl1pPr>
            <a:lvl2pPr>
              <a:defRPr>
                <a:latin typeface="Arial" panose="020B0604020202020204" pitchFamily="34" charset="0"/>
                <a:ea typeface="Yu Gothic UI Semibold" panose="020B0700000000000000" pitchFamily="34" charset="-128"/>
                <a:cs typeface="Arial" panose="020B0604020202020204" pitchFamily="34" charset="0"/>
              </a:defRPr>
            </a:lvl2pPr>
            <a:lvl3pPr>
              <a:defRPr>
                <a:latin typeface="Arial" panose="020B0604020202020204" pitchFamily="34" charset="0"/>
                <a:ea typeface="Yu Gothic UI Semibold" panose="020B0700000000000000" pitchFamily="34" charset="-128"/>
                <a:cs typeface="Arial" panose="020B0604020202020204" pitchFamily="34" charset="0"/>
              </a:defRPr>
            </a:lvl3pPr>
            <a:lvl4pPr>
              <a:defRPr>
                <a:latin typeface="Arial" panose="020B0604020202020204" pitchFamily="34" charset="0"/>
                <a:ea typeface="Yu Gothic UI Semibold" panose="020B0700000000000000" pitchFamily="34" charset="-128"/>
                <a:cs typeface="Arial" panose="020B0604020202020204" pitchFamily="34" charset="0"/>
              </a:defRPr>
            </a:lvl4pPr>
            <a:lvl5pPr>
              <a:defRPr>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56765579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1204044"/>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4800" b="1"/>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dirty="0"/>
          </a:p>
        </p:txBody>
      </p:sp>
      <p:sp>
        <p:nvSpPr>
          <p:cNvPr id="16" name="Google Shape;16;p3"/>
          <p:cNvSpPr txBox="1">
            <a:spLocks noGrp="1"/>
          </p:cNvSpPr>
          <p:nvPr>
            <p:ph type="body" idx="1"/>
          </p:nvPr>
        </p:nvSpPr>
        <p:spPr>
          <a:xfrm>
            <a:off x="415600" y="2114146"/>
            <a:ext cx="11360800" cy="4043521"/>
          </a:xfrm>
          <a:prstGeom prst="rect">
            <a:avLst/>
          </a:prstGeom>
          <a:noFill/>
          <a:ln>
            <a:noFill/>
          </a:ln>
        </p:spPr>
        <p:txBody>
          <a:bodyPr spcFirstLastPara="1" wrap="square" lIns="91425" tIns="91425" rIns="91425" bIns="91425" anchor="t" anchorCtr="0">
            <a:noAutofit/>
          </a:bodyPr>
          <a:lstStyle>
            <a:lvl1pPr marL="609585" lvl="0" indent="-457189" algn="l">
              <a:lnSpc>
                <a:spcPct val="115000"/>
              </a:lnSpc>
              <a:spcBef>
                <a:spcPts val="0"/>
              </a:spcBef>
              <a:spcAft>
                <a:spcPts val="0"/>
              </a:spcAft>
              <a:buSzPts val="1800"/>
              <a:buChar char="●"/>
              <a:defRPr sz="2933"/>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dirty="0"/>
          </a:p>
        </p:txBody>
      </p:sp>
      <p:sp>
        <p:nvSpPr>
          <p:cNvPr id="17" name="Google Shape;17;p3"/>
          <p:cNvSpPr txBox="1">
            <a:spLocks noGrp="1"/>
          </p:cNvSpPr>
          <p:nvPr>
            <p:ph type="sldNum" idx="12"/>
          </p:nvPr>
        </p:nvSpPr>
        <p:spPr>
          <a:xfrm>
            <a:off x="11081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8841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612121"/>
            <a:ext cx="10515600" cy="846318"/>
          </a:xfrm>
        </p:spPr>
        <p:txBody>
          <a:bodyPr>
            <a:normAutofit/>
          </a:bodyPr>
          <a:lstStyle>
            <a:lvl1pPr>
              <a:defRPr sz="36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838200" y="2543908"/>
            <a:ext cx="10515600" cy="3092617"/>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18859924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831850" y="4589464"/>
            <a:ext cx="10515600" cy="965176"/>
          </a:xfrm>
        </p:spPr>
        <p:txBody>
          <a:bodyPr>
            <a:normAutofit/>
          </a:bodyPr>
          <a:lstStyle>
            <a:lvl1pPr marL="0" indent="0">
              <a:buNone/>
              <a:defRPr sz="3500" b="1">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Edit Master text styles</a:t>
            </a:r>
          </a:p>
        </p:txBody>
      </p:sp>
      <p:sp>
        <p:nvSpPr>
          <p:cNvPr id="6" name="Slide Number Placeholder 5"/>
          <p:cNvSpPr>
            <a:spLocks noGrp="1"/>
          </p:cNvSpPr>
          <p:nvPr>
            <p:ph type="sldNum" sz="quarter" idx="12"/>
          </p:nvPr>
        </p:nvSpPr>
        <p:spPr>
          <a:xfrm>
            <a:off x="4718050" y="6110690"/>
            <a:ext cx="2743200" cy="365125"/>
          </a:xfrm>
        </p:spPr>
        <p:txBody>
          <a:bodyPr/>
          <a:lstStyle>
            <a:lvl1pPr algn="ctr">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6223425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3150"/>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838200" y="2578100"/>
            <a:ext cx="5181600" cy="3085722"/>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Content Placeholder 3"/>
          <p:cNvSpPr>
            <a:spLocks noGrp="1"/>
          </p:cNvSpPr>
          <p:nvPr>
            <p:ph sz="half" idx="2"/>
          </p:nvPr>
        </p:nvSpPr>
        <p:spPr>
          <a:xfrm>
            <a:off x="6172200" y="2578099"/>
            <a:ext cx="5181600" cy="3085723"/>
          </a:xfrm>
        </p:spPr>
        <p:txBody>
          <a:bodyPr/>
          <a:lstStyle>
            <a:lvl1pPr>
              <a:defRPr sz="22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a:defRPr sz="20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2pPr>
            <a:lvl3pPr>
              <a:defRPr sz="18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3pPr>
            <a:lvl4pPr>
              <a:defRPr sz="16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4pPr>
            <a:lvl5pPr>
              <a:defRPr sz="14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8"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49677431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18381"/>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839788" y="2361542"/>
            <a:ext cx="5157787" cy="823912"/>
          </a:xfrm>
        </p:spPr>
        <p:txBody>
          <a:bodyPr anchor="b"/>
          <a:lstStyle>
            <a:lvl1pPr marL="0" indent="0">
              <a:buNone/>
              <a:defRPr sz="2400" b="1">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4" name="Content Placeholder 3"/>
          <p:cNvSpPr>
            <a:spLocks noGrp="1"/>
          </p:cNvSpPr>
          <p:nvPr>
            <p:ph sz="half" idx="2"/>
          </p:nvPr>
        </p:nvSpPr>
        <p:spPr>
          <a:xfrm>
            <a:off x="839788" y="3329795"/>
            <a:ext cx="5157787" cy="2185045"/>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6172200" y="2361542"/>
            <a:ext cx="5183188" cy="823912"/>
          </a:xfrm>
        </p:spPr>
        <p:txBody>
          <a:bodyPr anchor="b"/>
          <a:lstStyle>
            <a:lvl1pPr marL="0" indent="0">
              <a:buNone/>
              <a:defRPr sz="2400" b="1">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6172200" y="3329795"/>
            <a:ext cx="5183188" cy="2185045"/>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10"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7378380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047940"/>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6"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9412823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4750364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362974"/>
            <a:ext cx="3932237" cy="1039482"/>
          </a:xfrm>
        </p:spPr>
        <p:txBody>
          <a:bodyPr anchor="b"/>
          <a:lstStyle>
            <a:lvl1pPr>
              <a:defRPr sz="32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5183188" y="1362974"/>
            <a:ext cx="6172200" cy="4150722"/>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vl6pPr>
              <a:defRPr sz="2000"/>
            </a:lvl6pPr>
            <a:lvl7pPr>
              <a:defRPr sz="2000"/>
            </a:lvl7pPr>
            <a:lvl8pPr>
              <a:defRPr sz="2000"/>
            </a:lvl8pPr>
            <a:lvl9pPr>
              <a:defRPr sz="20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Text Placeholder 3"/>
          <p:cNvSpPr>
            <a:spLocks noGrp="1"/>
          </p:cNvSpPr>
          <p:nvPr>
            <p:ph type="body" sz="half" idx="2"/>
          </p:nvPr>
        </p:nvSpPr>
        <p:spPr>
          <a:xfrm>
            <a:off x="839788" y="2536166"/>
            <a:ext cx="3932237" cy="3075452"/>
          </a:xfrm>
        </p:spPr>
        <p:txBody>
          <a:bodyPr/>
          <a:lstStyle>
            <a:lvl1pPr marL="0" indent="0">
              <a:buNone/>
              <a:defRPr sz="20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
        <p:nvSpPr>
          <p:cNvPr id="8"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6599934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362975"/>
            <a:ext cx="6172200" cy="427355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8" name="Title 1"/>
          <p:cNvSpPr>
            <a:spLocks noGrp="1"/>
          </p:cNvSpPr>
          <p:nvPr>
            <p:ph type="title"/>
          </p:nvPr>
        </p:nvSpPr>
        <p:spPr>
          <a:xfrm>
            <a:off x="839788" y="1362974"/>
            <a:ext cx="3932237" cy="1039482"/>
          </a:xfrm>
        </p:spPr>
        <p:txBody>
          <a:bodyPr anchor="b"/>
          <a:lstStyle>
            <a:lvl1pPr>
              <a:defRPr sz="32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9" name="Text Placeholder 3"/>
          <p:cNvSpPr>
            <a:spLocks noGrp="1"/>
          </p:cNvSpPr>
          <p:nvPr>
            <p:ph type="body" sz="half" idx="2"/>
          </p:nvPr>
        </p:nvSpPr>
        <p:spPr>
          <a:xfrm>
            <a:off x="839788" y="2536166"/>
            <a:ext cx="3932237" cy="3166461"/>
          </a:xfrm>
        </p:spPr>
        <p:txBody>
          <a:bodyPr>
            <a:normAutofit/>
          </a:bodyPr>
          <a:lstStyle>
            <a:lvl1pPr marL="0" indent="0">
              <a:buNone/>
              <a:defRPr sz="20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
        <p:nvSpPr>
          <p:cNvPr id="10"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28662651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36EE7-45F6-4D1A-85A2-4FCE3DA5D972}" type="datetimeFigureOut">
              <a:rPr lang="en-CA" smtClean="0"/>
              <a:t>2022-07-04</a:t>
            </a:fld>
            <a:endParaRPr lang="en-C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BFB1D-F696-40CB-9225-0C1E15B4C35E}" type="slidenum">
              <a:rPr lang="en-CA" smtClean="0"/>
              <a:t>‹#›</a:t>
            </a:fld>
            <a:endParaRPr lang="en-CA" dirty="0"/>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12187262" cy="6857999"/>
          </a:xfrm>
          <a:prstGeom prst="rect">
            <a:avLst/>
          </a:prstGeom>
        </p:spPr>
      </p:pic>
    </p:spTree>
    <p:extLst>
      <p:ext uri="{BB962C8B-B14F-4D97-AF65-F5344CB8AC3E}">
        <p14:creationId xmlns:p14="http://schemas.microsoft.com/office/powerpoint/2010/main" val="1352799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4572"/>
          </a:xfrm>
          <a:prstGeom prst="rect">
            <a:avLst/>
          </a:prstGeom>
        </p:spPr>
      </p:pic>
      <p:sp>
        <p:nvSpPr>
          <p:cNvPr id="2" name="Title 1"/>
          <p:cNvSpPr>
            <a:spLocks noGrp="1"/>
          </p:cNvSpPr>
          <p:nvPr>
            <p:ph type="ctrTitle"/>
          </p:nvPr>
        </p:nvSpPr>
        <p:spPr>
          <a:xfrm>
            <a:off x="1711569" y="2036763"/>
            <a:ext cx="8956431" cy="2387600"/>
          </a:xfrm>
        </p:spPr>
        <p:txBody>
          <a:bodyPr>
            <a:normAutofit/>
          </a:bodyPr>
          <a:lstStyle/>
          <a:p>
            <a:r>
              <a:rPr lang="fr-CA" dirty="0"/>
              <a:t>La mise en œuvre de la</a:t>
            </a:r>
            <a:r>
              <a:rPr lang="fr-CA" i="1" dirty="0"/>
              <a:t> Loi sur </a:t>
            </a:r>
            <a:r>
              <a:rPr lang="fr-CA" i="1" dirty="0" smtClean="0"/>
              <a:t/>
            </a:r>
            <a:br>
              <a:rPr lang="fr-CA" i="1" dirty="0" smtClean="0"/>
            </a:br>
            <a:r>
              <a:rPr lang="fr-CA" i="1" dirty="0" smtClean="0"/>
              <a:t>la </a:t>
            </a:r>
            <a:r>
              <a:rPr lang="fr-CA" i="1" dirty="0"/>
              <a:t>Déclaration des Nations Unies sur </a:t>
            </a:r>
            <a:r>
              <a:rPr lang="fr-CA" i="1" dirty="0" smtClean="0"/>
              <a:t/>
            </a:r>
            <a:br>
              <a:rPr lang="fr-CA" i="1" dirty="0" smtClean="0"/>
            </a:br>
            <a:r>
              <a:rPr lang="fr-CA" i="1" dirty="0" smtClean="0"/>
              <a:t>les </a:t>
            </a:r>
            <a:r>
              <a:rPr lang="fr-CA" i="1" dirty="0"/>
              <a:t>droits des peuples autochtones</a:t>
            </a:r>
            <a:r>
              <a:rPr lang="fr-CA" dirty="0"/>
              <a:t/>
            </a:r>
            <a:br>
              <a:rPr lang="fr-CA" dirty="0"/>
            </a:br>
            <a:endParaRPr lang="en-CA" dirty="0"/>
          </a:p>
        </p:txBody>
      </p:sp>
      <p:sp>
        <p:nvSpPr>
          <p:cNvPr id="3" name="Subtitle 2"/>
          <p:cNvSpPr>
            <a:spLocks noGrp="1"/>
          </p:cNvSpPr>
          <p:nvPr>
            <p:ph type="subTitle" idx="1"/>
          </p:nvPr>
        </p:nvSpPr>
        <p:spPr>
          <a:xfrm>
            <a:off x="3480179" y="4086132"/>
            <a:ext cx="7187821" cy="1655762"/>
          </a:xfrm>
        </p:spPr>
        <p:txBody>
          <a:bodyPr/>
          <a:lstStyle/>
          <a:p>
            <a:r>
              <a:rPr lang="fr-CA" dirty="0"/>
              <a:t>Plan d’action</a:t>
            </a:r>
          </a:p>
        </p:txBody>
      </p:sp>
    </p:spTree>
    <p:extLst>
      <p:ext uri="{BB962C8B-B14F-4D97-AF65-F5344CB8AC3E}">
        <p14:creationId xmlns:p14="http://schemas.microsoft.com/office/powerpoint/2010/main" val="258250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Plan d’action</a:t>
            </a:r>
          </a:p>
        </p:txBody>
      </p:sp>
      <p:sp>
        <p:nvSpPr>
          <p:cNvPr id="3" name="Content Placeholder 2"/>
          <p:cNvSpPr>
            <a:spLocks noGrp="1"/>
          </p:cNvSpPr>
          <p:nvPr>
            <p:ph idx="1"/>
          </p:nvPr>
        </p:nvSpPr>
        <p:spPr>
          <a:xfrm>
            <a:off x="838200" y="2458439"/>
            <a:ext cx="10515600" cy="3780996"/>
          </a:xfrm>
        </p:spPr>
        <p:txBody>
          <a:bodyPr>
            <a:noAutofit/>
          </a:bodyPr>
          <a:lstStyle/>
          <a:p>
            <a:pPr defTabSz="486000">
              <a:lnSpc>
                <a:spcPct val="100000"/>
              </a:lnSpc>
              <a:spcBef>
                <a:spcPts val="750"/>
              </a:spcBef>
              <a:spcAft>
                <a:spcPts val="1200"/>
              </a:spcAft>
            </a:pPr>
            <a:r>
              <a:rPr lang="fr-CA" dirty="0">
                <a:solidFill>
                  <a:prstClr val="black"/>
                </a:solidFill>
                <a:latin typeface="Arial" panose="020B0604020202020204"/>
              </a:rPr>
              <a:t>Le ministre de la Justice et procureur général du Canada doit élaborer et mettre en œuvre, en consultation et en collaboration avec les peuples autochtones et d’autres ministres fédéraux, un plan d’action afin d’atteindre les objectifs de la Déclaration des Nations Unies sur les droits des peuples autochtones.</a:t>
            </a:r>
          </a:p>
          <a:p>
            <a:pPr defTabSz="486000">
              <a:lnSpc>
                <a:spcPct val="100000"/>
              </a:lnSpc>
              <a:spcBef>
                <a:spcPts val="750"/>
              </a:spcBef>
              <a:spcAft>
                <a:spcPts val="1200"/>
              </a:spcAft>
            </a:pPr>
            <a:r>
              <a:rPr lang="fr-CA" dirty="0">
                <a:solidFill>
                  <a:prstClr val="black"/>
                </a:solidFill>
                <a:latin typeface="Arial" panose="020B0604020202020204"/>
              </a:rPr>
              <a:t>Le plan d’action doit être terminé d’ici 2 ans, soit le 21 juin 2023, et déposé au Parlement et rendu public</a:t>
            </a:r>
            <a:r>
              <a:rPr lang="fr-CA" dirty="0" smtClean="0">
                <a:solidFill>
                  <a:prstClr val="black"/>
                </a:solidFill>
                <a:latin typeface="Arial" panose="020B0604020202020204"/>
              </a:rPr>
              <a:t>.</a:t>
            </a:r>
            <a:endParaRPr lang="fr-CA" dirty="0">
              <a:solidFill>
                <a:prstClr val="black"/>
              </a:solidFill>
              <a:latin typeface="Arial" panose="020B0604020202020204"/>
            </a:endParaRPr>
          </a:p>
        </p:txBody>
      </p:sp>
    </p:spTree>
    <p:extLst>
      <p:ext uri="{BB962C8B-B14F-4D97-AF65-F5344CB8AC3E}">
        <p14:creationId xmlns:p14="http://schemas.microsoft.com/office/powerpoint/2010/main" val="3339272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748521"/>
            <a:ext cx="10515600" cy="846318"/>
          </a:xfrm>
        </p:spPr>
        <p:txBody>
          <a:bodyPr/>
          <a:lstStyle/>
          <a:p>
            <a:r>
              <a:rPr lang="fr-CA" dirty="0"/>
              <a:t>Plan d’action</a:t>
            </a:r>
            <a:endParaRPr lang="en-CA" dirty="0"/>
          </a:p>
        </p:txBody>
      </p:sp>
      <p:sp>
        <p:nvSpPr>
          <p:cNvPr id="3" name="Content Placeholder 2"/>
          <p:cNvSpPr>
            <a:spLocks noGrp="1"/>
          </p:cNvSpPr>
          <p:nvPr>
            <p:ph idx="1"/>
          </p:nvPr>
        </p:nvSpPr>
        <p:spPr>
          <a:xfrm>
            <a:off x="635000" y="1594839"/>
            <a:ext cx="10515600" cy="3780996"/>
          </a:xfrm>
        </p:spPr>
        <p:txBody>
          <a:bodyPr>
            <a:noAutofit/>
          </a:bodyPr>
          <a:lstStyle/>
          <a:p>
            <a:r>
              <a:rPr lang="fr-FR" dirty="0"/>
              <a:t>La Loi exige que le plan d’action comprenne des mesures :</a:t>
            </a:r>
          </a:p>
          <a:p>
            <a:pPr lvl="1"/>
            <a:r>
              <a:rPr lang="fr-FR" dirty="0"/>
              <a:t>pour s’attaquer aux injustices, combattre les préjugés et éliminer toutes les formes de violence, de racisme et de discrimination à l’égard des peuples autochtones, y compris les aînés, les jeunes, les enfants, les femmes, les hommes, les personnes en situation de handicap et les personnes </a:t>
            </a:r>
            <a:r>
              <a:rPr lang="fr-FR" dirty="0" err="1"/>
              <a:t>bispirituelles</a:t>
            </a:r>
            <a:r>
              <a:rPr lang="fr-FR" dirty="0"/>
              <a:t> et de diverses identités de </a:t>
            </a:r>
            <a:r>
              <a:rPr lang="fr-FR" dirty="0" smtClean="0"/>
              <a:t>genre</a:t>
            </a:r>
          </a:p>
          <a:p>
            <a:pPr marL="457200" lvl="1" indent="0">
              <a:buNone/>
            </a:pPr>
            <a:endParaRPr lang="fr-FR" dirty="0"/>
          </a:p>
          <a:p>
            <a:pPr lvl="1"/>
            <a:r>
              <a:rPr lang="fr-FR" dirty="0"/>
              <a:t>visant à promouvoir le respect et la compréhension mutuels, ainsi que de bonnes relations, notamment par la formation sur les droits de la </a:t>
            </a:r>
            <a:r>
              <a:rPr lang="fr-FR" dirty="0" smtClean="0"/>
              <a:t>personne</a:t>
            </a:r>
          </a:p>
          <a:p>
            <a:pPr marL="457200" lvl="1" indent="0">
              <a:buNone/>
            </a:pPr>
            <a:endParaRPr lang="fr-FR" dirty="0"/>
          </a:p>
          <a:p>
            <a:pPr lvl="1"/>
            <a:r>
              <a:rPr lang="fr-FR" dirty="0"/>
              <a:t>liées au contrôle, à la surveillance, au suivi, aux recours ou aux réparations ou à d’autres obligations relatives à la mise en œuvre de la </a:t>
            </a:r>
            <a:r>
              <a:rPr lang="fr-FR" dirty="0" smtClean="0"/>
              <a:t>Déclaration</a:t>
            </a:r>
            <a:endParaRPr lang="fr-FR" dirty="0"/>
          </a:p>
          <a:p>
            <a:pPr marL="457200" lvl="1" indent="0">
              <a:buNone/>
            </a:pPr>
            <a:endParaRPr lang="fr-FR" dirty="0"/>
          </a:p>
          <a:p>
            <a:pPr marL="457200" lvl="1" indent="0">
              <a:buNone/>
            </a:pPr>
            <a:r>
              <a:rPr lang="fr-FR" dirty="0" smtClean="0"/>
              <a:t>Le </a:t>
            </a:r>
            <a:r>
              <a:rPr lang="fr-FR" dirty="0"/>
              <a:t>plan d’action doit également comprendre des mesures de contrôle de sa mise en œuvre et des obligations relatives à sa révision et à sa modification.</a:t>
            </a:r>
            <a:endParaRPr lang="fr-FR" dirty="0" smtClean="0"/>
          </a:p>
        </p:txBody>
      </p:sp>
    </p:spTree>
    <p:extLst>
      <p:ext uri="{BB962C8B-B14F-4D97-AF65-F5344CB8AC3E}">
        <p14:creationId xmlns:p14="http://schemas.microsoft.com/office/powerpoint/2010/main" val="595289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Plan d’action – Thèmes de la Déclaration</a:t>
            </a:r>
            <a:endParaRPr lang="en-CA" dirty="0"/>
          </a:p>
        </p:txBody>
      </p:sp>
      <p:sp>
        <p:nvSpPr>
          <p:cNvPr id="4" name="Google Shape;217;p6"/>
          <p:cNvSpPr/>
          <p:nvPr/>
        </p:nvSpPr>
        <p:spPr>
          <a:xfrm rot="16200000" flipH="1">
            <a:off x="3066821" y="400146"/>
            <a:ext cx="54000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9" name="Google Shape;282;p6"/>
          <p:cNvSpPr/>
          <p:nvPr/>
        </p:nvSpPr>
        <p:spPr>
          <a:xfrm>
            <a:off x="968186" y="2559162"/>
            <a:ext cx="4567135" cy="461624"/>
          </a:xfrm>
          <a:prstGeom prst="rect">
            <a:avLst/>
          </a:prstGeom>
          <a:noFill/>
          <a:ln>
            <a:noFill/>
          </a:ln>
        </p:spPr>
        <p:txBody>
          <a:bodyPr spcFirstLastPara="1" wrap="square" lIns="91425" tIns="45700" rIns="91425" bIns="45700" anchor="t" anchorCtr="0">
            <a:spAutoFit/>
          </a:bodyPr>
          <a:lstStyle/>
          <a:p>
            <a:pPr>
              <a:defRPr/>
            </a:pPr>
            <a:r>
              <a:rPr lang="en-IN" sz="2400" b="1" dirty="0" err="1">
                <a:solidFill>
                  <a:prstClr val="white"/>
                </a:solidFill>
                <a:latin typeface="Arial" panose="020B0604020202020204" pitchFamily="34" charset="0"/>
                <a:cs typeface="Arial" panose="020B0604020202020204" pitchFamily="34" charset="0"/>
              </a:rPr>
              <a:t>Égalité</a:t>
            </a:r>
            <a:r>
              <a:rPr lang="en-IN" sz="2400" b="1" dirty="0">
                <a:solidFill>
                  <a:prstClr val="white"/>
                </a:solidFill>
                <a:latin typeface="Arial" panose="020B0604020202020204" pitchFamily="34" charset="0"/>
                <a:cs typeface="Arial" panose="020B0604020202020204" pitchFamily="34" charset="0"/>
              </a:rPr>
              <a:t> et non-discrimination</a:t>
            </a:r>
            <a:endParaRPr lang="en-US" sz="2400" b="1" dirty="0">
              <a:solidFill>
                <a:prstClr val="white"/>
              </a:solidFill>
              <a:latin typeface="Arial" panose="020B0604020202020204" pitchFamily="34" charset="0"/>
              <a:cs typeface="Arial" panose="020B0604020202020204" pitchFamily="34" charset="0"/>
            </a:endParaRPr>
          </a:p>
        </p:txBody>
      </p:sp>
      <p:sp>
        <p:nvSpPr>
          <p:cNvPr id="10" name="Google Shape;217;p6"/>
          <p:cNvSpPr/>
          <p:nvPr/>
        </p:nvSpPr>
        <p:spPr>
          <a:xfrm rot="16200000" flipH="1">
            <a:off x="2578116" y="1646367"/>
            <a:ext cx="1517408"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1" name="Google Shape;282;p6"/>
          <p:cNvSpPr/>
          <p:nvPr/>
        </p:nvSpPr>
        <p:spPr>
          <a:xfrm>
            <a:off x="968185" y="3230191"/>
            <a:ext cx="4567135" cy="1569620"/>
          </a:xfrm>
          <a:prstGeom prst="rect">
            <a:avLst/>
          </a:prstGeom>
          <a:noFill/>
          <a:ln>
            <a:noFill/>
          </a:ln>
        </p:spPr>
        <p:txBody>
          <a:bodyPr spcFirstLastPara="1" wrap="square" lIns="91425" tIns="45700" rIns="91425" bIns="45700" anchor="t" anchorCtr="0">
            <a:spAutoFit/>
          </a:bodyPr>
          <a:lstStyle/>
          <a:p>
            <a:pPr>
              <a:defRPr/>
            </a:pPr>
            <a:r>
              <a:rPr lang="fr-CA" sz="2400" b="1" dirty="0">
                <a:solidFill>
                  <a:prstClr val="white"/>
                </a:solidFill>
                <a:latin typeface="Arial" panose="020B0604020202020204" pitchFamily="34" charset="0"/>
                <a:cs typeface="Arial" panose="020B0604020202020204" pitchFamily="34" charset="0"/>
              </a:rPr>
              <a:t>Autodétermination, autonomie </a:t>
            </a:r>
            <a:r>
              <a:rPr lang="fr-CA" sz="2400" b="1" dirty="0" smtClean="0">
                <a:solidFill>
                  <a:prstClr val="white"/>
                </a:solidFill>
                <a:latin typeface="Arial" panose="020B0604020202020204" pitchFamily="34" charset="0"/>
                <a:cs typeface="Arial" panose="020B0604020202020204" pitchFamily="34" charset="0"/>
              </a:rPr>
              <a:t>gouvernementale, reconnaissance </a:t>
            </a:r>
            <a:r>
              <a:rPr lang="fr-CA" sz="2400" b="1" dirty="0">
                <a:solidFill>
                  <a:prstClr val="white"/>
                </a:solidFill>
                <a:latin typeface="Arial" panose="020B0604020202020204" pitchFamily="34" charset="0"/>
                <a:cs typeface="Arial" panose="020B0604020202020204" pitchFamily="34" charset="0"/>
              </a:rPr>
              <a:t>et application des traités</a:t>
            </a:r>
          </a:p>
        </p:txBody>
      </p:sp>
      <p:sp>
        <p:nvSpPr>
          <p:cNvPr id="14" name="Google Shape;217;p6"/>
          <p:cNvSpPr/>
          <p:nvPr/>
        </p:nvSpPr>
        <p:spPr>
          <a:xfrm rot="16200000" flipH="1">
            <a:off x="2984324" y="2986169"/>
            <a:ext cx="70499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5" name="Google Shape;282;p6"/>
          <p:cNvSpPr/>
          <p:nvPr/>
        </p:nvSpPr>
        <p:spPr>
          <a:xfrm>
            <a:off x="968184" y="5123991"/>
            <a:ext cx="4854392" cy="461624"/>
          </a:xfrm>
          <a:prstGeom prst="rect">
            <a:avLst/>
          </a:prstGeom>
          <a:noFill/>
          <a:ln>
            <a:noFill/>
          </a:ln>
        </p:spPr>
        <p:txBody>
          <a:bodyPr spcFirstLastPara="1" wrap="square" lIns="91425" tIns="45700" rIns="91425" bIns="45700" anchor="t" anchorCtr="0">
            <a:spAutoFit/>
          </a:bodyPr>
          <a:lstStyle/>
          <a:p>
            <a:pPr>
              <a:defRPr/>
            </a:pPr>
            <a:r>
              <a:rPr lang="fr-CA" sz="2400" b="1" dirty="0">
                <a:solidFill>
                  <a:prstClr val="white"/>
                </a:solidFill>
                <a:latin typeface="Arial" panose="020B0604020202020204" pitchFamily="34" charset="0"/>
                <a:cs typeface="Arial" panose="020B0604020202020204" pitchFamily="34" charset="0"/>
              </a:rPr>
              <a:t>Terres, territoires et ressources</a:t>
            </a:r>
          </a:p>
        </p:txBody>
      </p:sp>
      <p:sp>
        <p:nvSpPr>
          <p:cNvPr id="16" name="Google Shape;217;p6"/>
          <p:cNvSpPr/>
          <p:nvPr/>
        </p:nvSpPr>
        <p:spPr>
          <a:xfrm rot="16200000" flipH="1">
            <a:off x="7679282" y="830828"/>
            <a:ext cx="1400367"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7" name="Google Shape;282;p6"/>
          <p:cNvSpPr/>
          <p:nvPr/>
        </p:nvSpPr>
        <p:spPr>
          <a:xfrm>
            <a:off x="6010831" y="2559661"/>
            <a:ext cx="5042644" cy="1200288"/>
          </a:xfrm>
          <a:prstGeom prst="rect">
            <a:avLst/>
          </a:prstGeom>
          <a:noFill/>
          <a:ln>
            <a:noFill/>
          </a:ln>
        </p:spPr>
        <p:txBody>
          <a:bodyPr spcFirstLastPara="1" wrap="square" lIns="91425" tIns="45700" rIns="91425" bIns="45700" anchor="t" anchorCtr="0">
            <a:spAutoFit/>
          </a:bodyPr>
          <a:lstStyle/>
          <a:p>
            <a:pPr>
              <a:defRPr/>
            </a:pPr>
            <a:r>
              <a:rPr lang="fr-CA" sz="2400" b="1" dirty="0">
                <a:solidFill>
                  <a:prstClr val="white"/>
                </a:solidFill>
                <a:latin typeface="Arial" panose="020B0604020202020204" pitchFamily="34" charset="0"/>
                <a:cs typeface="Arial" panose="020B0604020202020204" pitchFamily="34" charset="0"/>
              </a:rPr>
              <a:t>Droits civils et politiques </a:t>
            </a:r>
            <a:r>
              <a:rPr lang="fr-CA" sz="2400" b="1" dirty="0" smtClean="0">
                <a:solidFill>
                  <a:prstClr val="white"/>
                </a:solidFill>
                <a:latin typeface="Arial" panose="020B0604020202020204" pitchFamily="34" charset="0"/>
                <a:cs typeface="Arial" panose="020B0604020202020204" pitchFamily="34" charset="0"/>
              </a:rPr>
              <a:t/>
            </a:r>
            <a:br>
              <a:rPr lang="fr-CA" sz="2400" b="1" dirty="0" smtClean="0">
                <a:solidFill>
                  <a:prstClr val="white"/>
                </a:solidFill>
                <a:latin typeface="Arial" panose="020B0604020202020204" pitchFamily="34" charset="0"/>
                <a:cs typeface="Arial" panose="020B0604020202020204" pitchFamily="34" charset="0"/>
              </a:rPr>
            </a:br>
            <a:r>
              <a:rPr lang="fr-CA" sz="2400" b="1" dirty="0" smtClean="0">
                <a:solidFill>
                  <a:prstClr val="white"/>
                </a:solidFill>
                <a:latin typeface="Arial" panose="020B0604020202020204" pitchFamily="34" charset="0"/>
                <a:cs typeface="Arial" panose="020B0604020202020204" pitchFamily="34" charset="0"/>
              </a:rPr>
              <a:t>(dont l’identité</a:t>
            </a:r>
            <a:r>
              <a:rPr lang="fr-CA" sz="2400" b="1" dirty="0">
                <a:solidFill>
                  <a:prstClr val="white"/>
                </a:solidFill>
                <a:latin typeface="Arial" panose="020B0604020202020204" pitchFamily="34" charset="0"/>
                <a:cs typeface="Arial" panose="020B0604020202020204" pitchFamily="34" charset="0"/>
              </a:rPr>
              <a:t>, l’appartenance </a:t>
            </a:r>
            <a:r>
              <a:rPr lang="fr-CA" sz="2400" b="1" dirty="0" smtClean="0">
                <a:solidFill>
                  <a:prstClr val="white"/>
                </a:solidFill>
                <a:latin typeface="Arial" panose="020B0604020202020204" pitchFamily="34" charset="0"/>
                <a:cs typeface="Arial" panose="020B0604020202020204" pitchFamily="34" charset="0"/>
              </a:rPr>
              <a:t/>
            </a:r>
            <a:br>
              <a:rPr lang="fr-CA" sz="2400" b="1" dirty="0" smtClean="0">
                <a:solidFill>
                  <a:prstClr val="white"/>
                </a:solidFill>
                <a:latin typeface="Arial" panose="020B0604020202020204" pitchFamily="34" charset="0"/>
                <a:cs typeface="Arial" panose="020B0604020202020204" pitchFamily="34" charset="0"/>
              </a:rPr>
            </a:br>
            <a:r>
              <a:rPr lang="fr-CA" sz="2400" b="1" dirty="0" smtClean="0">
                <a:solidFill>
                  <a:prstClr val="white"/>
                </a:solidFill>
                <a:latin typeface="Arial" panose="020B0604020202020204" pitchFamily="34" charset="0"/>
                <a:cs typeface="Arial" panose="020B0604020202020204" pitchFamily="34" charset="0"/>
              </a:rPr>
              <a:t>et </a:t>
            </a:r>
            <a:r>
              <a:rPr lang="fr-CA" sz="2400" b="1" dirty="0">
                <a:solidFill>
                  <a:prstClr val="white"/>
                </a:solidFill>
                <a:latin typeface="Arial" panose="020B0604020202020204" pitchFamily="34" charset="0"/>
                <a:cs typeface="Arial" panose="020B0604020202020204" pitchFamily="34" charset="0"/>
              </a:rPr>
              <a:t>la communauté)</a:t>
            </a:r>
          </a:p>
        </p:txBody>
      </p:sp>
      <p:sp>
        <p:nvSpPr>
          <p:cNvPr id="18" name="Google Shape;217;p6"/>
          <p:cNvSpPr/>
          <p:nvPr/>
        </p:nvSpPr>
        <p:spPr>
          <a:xfrm rot="16200000" flipH="1">
            <a:off x="7570686" y="2529884"/>
            <a:ext cx="161756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24" name="Google Shape;282;p6"/>
          <p:cNvSpPr/>
          <p:nvPr/>
        </p:nvSpPr>
        <p:spPr>
          <a:xfrm>
            <a:off x="6096000" y="4298374"/>
            <a:ext cx="4567135" cy="1200288"/>
          </a:xfrm>
          <a:prstGeom prst="rect">
            <a:avLst/>
          </a:prstGeom>
          <a:noFill/>
          <a:ln>
            <a:noFill/>
          </a:ln>
        </p:spPr>
        <p:txBody>
          <a:bodyPr spcFirstLastPara="1" wrap="square" lIns="91425" tIns="45700" rIns="91425" bIns="45700" anchor="t" anchorCtr="0">
            <a:spAutoFit/>
          </a:bodyPr>
          <a:lstStyle/>
          <a:p>
            <a:pPr>
              <a:defRPr/>
            </a:pPr>
            <a:r>
              <a:rPr lang="fr-CA" sz="2400" b="1" dirty="0">
                <a:solidFill>
                  <a:prstClr val="white"/>
                </a:solidFill>
                <a:latin typeface="Arial" panose="020B0604020202020204" pitchFamily="34" charset="0"/>
                <a:cs typeface="Arial" panose="020B0604020202020204" pitchFamily="34" charset="0"/>
              </a:rPr>
              <a:t>Participation aux décisions </a:t>
            </a:r>
            <a:r>
              <a:rPr lang="fr-CA" sz="2400" b="1" dirty="0" smtClean="0">
                <a:solidFill>
                  <a:prstClr val="white"/>
                </a:solidFill>
                <a:latin typeface="Arial" panose="020B0604020202020204" pitchFamily="34" charset="0"/>
                <a:cs typeface="Arial" panose="020B0604020202020204" pitchFamily="34" charset="0"/>
              </a:rPr>
              <a:t/>
            </a:r>
            <a:br>
              <a:rPr lang="fr-CA" sz="2400" b="1" dirty="0" smtClean="0">
                <a:solidFill>
                  <a:prstClr val="white"/>
                </a:solidFill>
                <a:latin typeface="Arial" panose="020B0604020202020204" pitchFamily="34" charset="0"/>
                <a:cs typeface="Arial" panose="020B0604020202020204" pitchFamily="34" charset="0"/>
              </a:rPr>
            </a:br>
            <a:r>
              <a:rPr lang="fr-CA" sz="2400" b="1" dirty="0" smtClean="0">
                <a:solidFill>
                  <a:prstClr val="white"/>
                </a:solidFill>
                <a:latin typeface="Arial" panose="020B0604020202020204" pitchFamily="34" charset="0"/>
                <a:cs typeface="Arial" panose="020B0604020202020204" pitchFamily="34" charset="0"/>
              </a:rPr>
              <a:t>et </a:t>
            </a:r>
            <a:r>
              <a:rPr lang="fr-CA" sz="2400" b="1" dirty="0">
                <a:solidFill>
                  <a:prstClr val="white"/>
                </a:solidFill>
                <a:latin typeface="Arial" panose="020B0604020202020204" pitchFamily="34" charset="0"/>
                <a:cs typeface="Arial" panose="020B0604020202020204" pitchFamily="34" charset="0"/>
              </a:rPr>
              <a:t>renforcement des institutions autochtones</a:t>
            </a:r>
          </a:p>
        </p:txBody>
      </p:sp>
    </p:spTree>
    <p:extLst>
      <p:ext uri="{BB962C8B-B14F-4D97-AF65-F5344CB8AC3E}">
        <p14:creationId xmlns:p14="http://schemas.microsoft.com/office/powerpoint/2010/main" val="4024021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Plan d’action – Thèmes de la Déclaration</a:t>
            </a:r>
            <a:endParaRPr lang="en-CA" dirty="0"/>
          </a:p>
        </p:txBody>
      </p:sp>
      <p:sp>
        <p:nvSpPr>
          <p:cNvPr id="4" name="Google Shape;217;p6"/>
          <p:cNvSpPr/>
          <p:nvPr/>
        </p:nvSpPr>
        <p:spPr>
          <a:xfrm rot="16200000" flipH="1">
            <a:off x="2636388" y="830579"/>
            <a:ext cx="1400866"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9" name="Google Shape;282;p6"/>
          <p:cNvSpPr/>
          <p:nvPr/>
        </p:nvSpPr>
        <p:spPr>
          <a:xfrm>
            <a:off x="968186" y="2559162"/>
            <a:ext cx="4567135" cy="1200288"/>
          </a:xfrm>
          <a:prstGeom prst="rect">
            <a:avLst/>
          </a:prstGeom>
          <a:noFill/>
          <a:ln>
            <a:noFill/>
          </a:ln>
        </p:spPr>
        <p:txBody>
          <a:bodyPr spcFirstLastPara="1" wrap="square" lIns="91425" tIns="45700" rIns="91425" bIns="45700" anchor="t" anchorCtr="0">
            <a:spAutoFit/>
          </a:bodyPr>
          <a:lstStyle/>
          <a:p>
            <a:pPr>
              <a:defRPr/>
            </a:pPr>
            <a:r>
              <a:rPr lang="fr-CA" sz="2400" b="1" dirty="0">
                <a:solidFill>
                  <a:prstClr val="white"/>
                </a:solidFill>
                <a:latin typeface="Arial" panose="020B0604020202020204" pitchFamily="34" charset="0"/>
                <a:cs typeface="Arial" panose="020B0604020202020204" pitchFamily="34" charset="0"/>
              </a:rPr>
              <a:t>Droits économiques </a:t>
            </a:r>
            <a:r>
              <a:rPr lang="fr-CA" sz="2400" b="1" dirty="0" smtClean="0">
                <a:solidFill>
                  <a:prstClr val="white"/>
                </a:solidFill>
                <a:latin typeface="Arial" panose="020B0604020202020204" pitchFamily="34" charset="0"/>
                <a:cs typeface="Arial" panose="020B0604020202020204" pitchFamily="34" charset="0"/>
              </a:rPr>
              <a:t/>
            </a:r>
            <a:br>
              <a:rPr lang="fr-CA" sz="2400" b="1" dirty="0" smtClean="0">
                <a:solidFill>
                  <a:prstClr val="white"/>
                </a:solidFill>
                <a:latin typeface="Arial" panose="020B0604020202020204" pitchFamily="34" charset="0"/>
                <a:cs typeface="Arial" panose="020B0604020202020204" pitchFamily="34" charset="0"/>
              </a:rPr>
            </a:br>
            <a:r>
              <a:rPr lang="fr-CA" sz="2400" b="1" dirty="0" smtClean="0">
                <a:solidFill>
                  <a:prstClr val="white"/>
                </a:solidFill>
                <a:latin typeface="Arial" panose="020B0604020202020204" pitchFamily="34" charset="0"/>
                <a:cs typeface="Arial" panose="020B0604020202020204" pitchFamily="34" charset="0"/>
              </a:rPr>
              <a:t>et </a:t>
            </a:r>
            <a:r>
              <a:rPr lang="fr-CA" sz="2400" b="1" dirty="0">
                <a:solidFill>
                  <a:prstClr val="white"/>
                </a:solidFill>
                <a:latin typeface="Arial" panose="020B0604020202020204" pitchFamily="34" charset="0"/>
                <a:cs typeface="Arial" panose="020B0604020202020204" pitchFamily="34" charset="0"/>
              </a:rPr>
              <a:t>sociaux                (développement et santé)</a:t>
            </a:r>
          </a:p>
        </p:txBody>
      </p:sp>
      <p:sp>
        <p:nvSpPr>
          <p:cNvPr id="18" name="Google Shape;217;p6"/>
          <p:cNvSpPr/>
          <p:nvPr/>
        </p:nvSpPr>
        <p:spPr>
          <a:xfrm rot="16200000" flipH="1">
            <a:off x="2936601" y="2159833"/>
            <a:ext cx="800438"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24" name="Google Shape;282;p6"/>
          <p:cNvSpPr/>
          <p:nvPr/>
        </p:nvSpPr>
        <p:spPr>
          <a:xfrm>
            <a:off x="1053353" y="4297655"/>
            <a:ext cx="4567135" cy="830956"/>
          </a:xfrm>
          <a:prstGeom prst="rect">
            <a:avLst/>
          </a:prstGeom>
          <a:noFill/>
          <a:ln>
            <a:noFill/>
          </a:ln>
        </p:spPr>
        <p:txBody>
          <a:bodyPr spcFirstLastPara="1" wrap="square" lIns="91425" tIns="45700" rIns="91425" bIns="45700" anchor="t" anchorCtr="0">
            <a:spAutoFit/>
          </a:bodyPr>
          <a:lstStyle/>
          <a:p>
            <a:pPr algn="ctr">
              <a:defRPr/>
            </a:pPr>
            <a:r>
              <a:rPr lang="fr-CA" sz="2400" b="1" dirty="0">
                <a:solidFill>
                  <a:prstClr val="white"/>
                </a:solidFill>
                <a:latin typeface="Arial" panose="020B0604020202020204" pitchFamily="34" charset="0"/>
                <a:cs typeface="Arial" panose="020B0604020202020204" pitchFamily="34" charset="0"/>
              </a:rPr>
              <a:t>Mise en œuvre et réparation</a:t>
            </a:r>
            <a:r>
              <a:rPr lang="en-IN" sz="2400" b="1" dirty="0">
                <a:solidFill>
                  <a:prstClr val="white"/>
                </a:solidFill>
                <a:latin typeface="Arial" panose="020B0604020202020204" pitchFamily="34" charset="0"/>
                <a:cs typeface="Arial" panose="020B0604020202020204" pitchFamily="34" charset="0"/>
              </a:rPr>
              <a:t/>
            </a:r>
            <a:br>
              <a:rPr lang="en-IN" sz="2400" b="1" dirty="0">
                <a:solidFill>
                  <a:prstClr val="white"/>
                </a:solidFill>
                <a:latin typeface="Arial" panose="020B0604020202020204" pitchFamily="34" charset="0"/>
                <a:cs typeface="Arial" panose="020B0604020202020204" pitchFamily="34" charset="0"/>
              </a:rPr>
            </a:br>
            <a:endParaRPr lang="en-US" sz="2400" b="1" dirty="0">
              <a:solidFill>
                <a:prstClr val="white"/>
              </a:solidFill>
              <a:latin typeface="Arial" panose="020B0604020202020204" pitchFamily="34" charset="0"/>
              <a:cs typeface="Arial" panose="020B0604020202020204" pitchFamily="34" charset="0"/>
            </a:endParaRPr>
          </a:p>
        </p:txBody>
      </p:sp>
      <p:sp>
        <p:nvSpPr>
          <p:cNvPr id="16" name="Google Shape;217;p6"/>
          <p:cNvSpPr/>
          <p:nvPr/>
        </p:nvSpPr>
        <p:spPr>
          <a:xfrm rot="16200000" flipH="1">
            <a:off x="7894434" y="615678"/>
            <a:ext cx="970063"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7" name="Google Shape;282;p6"/>
          <p:cNvSpPr/>
          <p:nvPr/>
        </p:nvSpPr>
        <p:spPr>
          <a:xfrm>
            <a:off x="6010831" y="2608587"/>
            <a:ext cx="4567135" cy="830956"/>
          </a:xfrm>
          <a:prstGeom prst="rect">
            <a:avLst/>
          </a:prstGeom>
          <a:noFill/>
          <a:ln>
            <a:noFill/>
          </a:ln>
        </p:spPr>
        <p:txBody>
          <a:bodyPr spcFirstLastPara="1" wrap="square" lIns="91425" tIns="45700" rIns="91425" bIns="45700" anchor="t" anchorCtr="0">
            <a:spAutoFit/>
          </a:bodyPr>
          <a:lstStyle/>
          <a:p>
            <a:pPr>
              <a:defRPr/>
            </a:pPr>
            <a:r>
              <a:rPr lang="fr-CA" sz="2400" b="1" dirty="0" smtClean="0">
                <a:solidFill>
                  <a:prstClr val="white"/>
                </a:solidFill>
                <a:latin typeface="Arial" panose="020B0604020202020204" pitchFamily="34" charset="0"/>
                <a:cs typeface="Arial" panose="020B0604020202020204" pitchFamily="34" charset="0"/>
              </a:rPr>
              <a:t>Éducation, information </a:t>
            </a:r>
            <a:r>
              <a:rPr lang="fr-CA" sz="2400" b="1" dirty="0">
                <a:solidFill>
                  <a:prstClr val="white"/>
                </a:solidFill>
                <a:latin typeface="Arial" panose="020B0604020202020204" pitchFamily="34" charset="0"/>
                <a:cs typeface="Arial" panose="020B0604020202020204" pitchFamily="34" charset="0"/>
              </a:rPr>
              <a:t>et médias</a:t>
            </a:r>
          </a:p>
        </p:txBody>
      </p:sp>
      <p:sp>
        <p:nvSpPr>
          <p:cNvPr id="14" name="Google Shape;217;p6"/>
          <p:cNvSpPr/>
          <p:nvPr/>
        </p:nvSpPr>
        <p:spPr>
          <a:xfrm rot="16200000" flipH="1">
            <a:off x="7805959" y="1986542"/>
            <a:ext cx="1147015"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5" name="Google Shape;282;p6"/>
          <p:cNvSpPr/>
          <p:nvPr/>
        </p:nvSpPr>
        <p:spPr>
          <a:xfrm>
            <a:off x="6010832" y="3921865"/>
            <a:ext cx="4567135" cy="830956"/>
          </a:xfrm>
          <a:prstGeom prst="rect">
            <a:avLst/>
          </a:prstGeom>
          <a:noFill/>
          <a:ln>
            <a:noFill/>
          </a:ln>
        </p:spPr>
        <p:txBody>
          <a:bodyPr spcFirstLastPara="1" wrap="square" lIns="91425" tIns="45700" rIns="91425" bIns="45700" anchor="t" anchorCtr="0">
            <a:spAutoFit/>
          </a:bodyPr>
          <a:lstStyle/>
          <a:p>
            <a:pPr>
              <a:defRPr/>
            </a:pPr>
            <a:r>
              <a:rPr lang="fr-CA" sz="2400" b="1" dirty="0">
                <a:solidFill>
                  <a:prstClr val="white"/>
                </a:solidFill>
                <a:latin typeface="Arial" panose="020B0604020202020204" pitchFamily="34" charset="0"/>
                <a:cs typeface="Arial" panose="020B0604020202020204" pitchFamily="34" charset="0"/>
              </a:rPr>
              <a:t>Droits culturels, </a:t>
            </a:r>
            <a:r>
              <a:rPr lang="fr-CA" sz="2400" b="1" dirty="0" smtClean="0">
                <a:solidFill>
                  <a:prstClr val="white"/>
                </a:solidFill>
                <a:latin typeface="Arial" panose="020B0604020202020204" pitchFamily="34" charset="0"/>
                <a:cs typeface="Arial" panose="020B0604020202020204" pitchFamily="34" charset="0"/>
              </a:rPr>
              <a:t>religieux </a:t>
            </a:r>
            <a:br>
              <a:rPr lang="fr-CA" sz="2400" b="1" dirty="0" smtClean="0">
                <a:solidFill>
                  <a:prstClr val="white"/>
                </a:solidFill>
                <a:latin typeface="Arial" panose="020B0604020202020204" pitchFamily="34" charset="0"/>
                <a:cs typeface="Arial" panose="020B0604020202020204" pitchFamily="34" charset="0"/>
              </a:rPr>
            </a:br>
            <a:r>
              <a:rPr lang="fr-CA" sz="2400" b="1" dirty="0" smtClean="0">
                <a:solidFill>
                  <a:prstClr val="white"/>
                </a:solidFill>
                <a:latin typeface="Arial" panose="020B0604020202020204" pitchFamily="34" charset="0"/>
                <a:cs typeface="Arial" panose="020B0604020202020204" pitchFamily="34" charset="0"/>
              </a:rPr>
              <a:t>et </a:t>
            </a:r>
            <a:r>
              <a:rPr lang="fr-CA" sz="2400" b="1" dirty="0">
                <a:solidFill>
                  <a:prstClr val="white"/>
                </a:solidFill>
                <a:latin typeface="Arial" panose="020B0604020202020204" pitchFamily="34" charset="0"/>
                <a:cs typeface="Arial" panose="020B0604020202020204" pitchFamily="34" charset="0"/>
              </a:rPr>
              <a:t>linguistiques</a:t>
            </a:r>
          </a:p>
        </p:txBody>
      </p:sp>
      <p:sp>
        <p:nvSpPr>
          <p:cNvPr id="12" name="Google Shape;217;p6"/>
          <p:cNvSpPr/>
          <p:nvPr/>
        </p:nvSpPr>
        <p:spPr>
          <a:xfrm rot="16200000" flipH="1">
            <a:off x="3066820" y="3111434"/>
            <a:ext cx="54000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1" name="Google Shape;282;p6"/>
          <p:cNvSpPr/>
          <p:nvPr/>
        </p:nvSpPr>
        <p:spPr>
          <a:xfrm>
            <a:off x="1263478" y="5248919"/>
            <a:ext cx="4567135" cy="461624"/>
          </a:xfrm>
          <a:prstGeom prst="rect">
            <a:avLst/>
          </a:prstGeom>
          <a:noFill/>
          <a:ln>
            <a:noFill/>
          </a:ln>
        </p:spPr>
        <p:txBody>
          <a:bodyPr spcFirstLastPara="1" wrap="square" lIns="91425" tIns="45700" rIns="91425" bIns="45700" anchor="t" anchorCtr="0">
            <a:spAutoFit/>
          </a:bodyPr>
          <a:lstStyle/>
          <a:p>
            <a:pPr>
              <a:defRPr/>
            </a:pPr>
            <a:r>
              <a:rPr lang="en-IN" sz="2400" b="1" dirty="0" err="1" smtClean="0">
                <a:solidFill>
                  <a:prstClr val="white"/>
                </a:solidFill>
                <a:latin typeface="Arial" panose="020B0604020202020204" pitchFamily="34" charset="0"/>
                <a:cs typeface="Arial" panose="020B0604020202020204" pitchFamily="34" charset="0"/>
              </a:rPr>
              <a:t>Environnement</a:t>
            </a:r>
            <a:endParaRPr lang="en-US" sz="2400" b="1"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775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346307"/>
            <a:ext cx="10515600" cy="846318"/>
          </a:xfrm>
        </p:spPr>
        <p:txBody>
          <a:bodyPr>
            <a:normAutofit/>
          </a:bodyPr>
          <a:lstStyle/>
          <a:p>
            <a:r>
              <a:rPr lang="en-US" dirty="0" smtClean="0"/>
              <a:t>Plan </a:t>
            </a:r>
            <a:r>
              <a:rPr lang="en-US" dirty="0" err="1" smtClean="0"/>
              <a:t>d’action</a:t>
            </a:r>
            <a:r>
              <a:rPr lang="en-US" dirty="0" smtClean="0"/>
              <a:t> – </a:t>
            </a:r>
            <a:r>
              <a:rPr lang="en-US" dirty="0" err="1" smtClean="0"/>
              <a:t>Calendrier</a:t>
            </a:r>
            <a:r>
              <a:rPr lang="en-US" dirty="0" smtClean="0"/>
              <a:t> </a:t>
            </a:r>
            <a:r>
              <a:rPr lang="en-US" dirty="0" err="1" smtClean="0"/>
              <a:t>d’exécution</a:t>
            </a:r>
            <a:endParaRPr lang="en-CA" dirty="0"/>
          </a:p>
        </p:txBody>
      </p:sp>
      <p:sp>
        <p:nvSpPr>
          <p:cNvPr id="3" name="Rectangle 2"/>
          <p:cNvSpPr/>
          <p:nvPr/>
        </p:nvSpPr>
        <p:spPr>
          <a:xfrm>
            <a:off x="838199" y="2192625"/>
            <a:ext cx="10942675" cy="4093428"/>
          </a:xfrm>
          <a:prstGeom prst="rect">
            <a:avLst/>
          </a:prstGeom>
        </p:spPr>
        <p:txBody>
          <a:bodyPr wrap="square">
            <a:spAutoFit/>
          </a:bodyPr>
          <a:lstStyle/>
          <a:p>
            <a:pPr marL="285750" indent="-285750">
              <a:buFont typeface="Wingdings" panose="05000000000000000000" pitchFamily="2" charset="2"/>
              <a:buChar char="Ø"/>
            </a:pPr>
            <a:r>
              <a:rPr lang="fr-FR" sz="2000" dirty="0" smtClean="0"/>
              <a:t>Printemps/automne</a:t>
            </a:r>
            <a:r>
              <a:rPr lang="fr-FR" sz="2000" dirty="0"/>
              <a:t> 2022 – Phase I mobilisation : priorités </a:t>
            </a:r>
            <a:r>
              <a:rPr lang="fr-FR" sz="2000" dirty="0" smtClean="0"/>
              <a:t>autochtones</a:t>
            </a:r>
          </a:p>
          <a:p>
            <a:pPr marL="285750" indent="-285750">
              <a:buFont typeface="Wingdings" panose="05000000000000000000" pitchFamily="2" charset="2"/>
              <a:buChar char="Ø"/>
            </a:pPr>
            <a:endParaRPr lang="fr-FR" sz="2000" dirty="0"/>
          </a:p>
          <a:p>
            <a:pPr marL="285750" indent="-285750">
              <a:buFont typeface="Wingdings" panose="05000000000000000000" pitchFamily="2" charset="2"/>
              <a:buChar char="Ø"/>
            </a:pPr>
            <a:r>
              <a:rPr lang="fr-FR" sz="2000" dirty="0" smtClean="0"/>
              <a:t>Été</a:t>
            </a:r>
            <a:r>
              <a:rPr lang="fr-FR" sz="2000" dirty="0"/>
              <a:t> 2022 – Premier rapport annuel sur les progrès </a:t>
            </a:r>
            <a:r>
              <a:rPr lang="fr-FR" sz="2000" dirty="0" smtClean="0"/>
              <a:t>réalisés</a:t>
            </a:r>
          </a:p>
          <a:p>
            <a:pPr marL="285750" indent="-285750">
              <a:buFont typeface="Wingdings" panose="05000000000000000000" pitchFamily="2" charset="2"/>
              <a:buChar char="Ø"/>
            </a:pPr>
            <a:endParaRPr lang="fr-FR" sz="2000" dirty="0"/>
          </a:p>
          <a:p>
            <a:pPr marL="285750" indent="-285750">
              <a:buFont typeface="Wingdings" panose="05000000000000000000" pitchFamily="2" charset="2"/>
              <a:buChar char="Ø"/>
            </a:pPr>
            <a:r>
              <a:rPr lang="fr-FR" sz="2000" dirty="0" smtClean="0"/>
              <a:t>Automne</a:t>
            </a:r>
            <a:r>
              <a:rPr lang="fr-FR" sz="2000" dirty="0"/>
              <a:t> 2022 – Période d’élaboration des politiques et de l’ébauche du plan </a:t>
            </a:r>
            <a:r>
              <a:rPr lang="fr-FR" sz="2000" dirty="0" smtClean="0"/>
              <a:t>d’action</a:t>
            </a:r>
          </a:p>
          <a:p>
            <a:pPr marL="285750" indent="-285750">
              <a:buFont typeface="Wingdings" panose="05000000000000000000" pitchFamily="2" charset="2"/>
              <a:buChar char="Ø"/>
            </a:pPr>
            <a:endParaRPr lang="fr-FR" sz="2000" dirty="0"/>
          </a:p>
          <a:p>
            <a:pPr marL="285750" indent="-285750">
              <a:buFont typeface="Wingdings" panose="05000000000000000000" pitchFamily="2" charset="2"/>
              <a:buChar char="Ø"/>
            </a:pPr>
            <a:r>
              <a:rPr lang="fr-FR" sz="2000" dirty="0" smtClean="0"/>
              <a:t>Automne 2022/Hiver</a:t>
            </a:r>
            <a:r>
              <a:rPr lang="fr-FR" sz="2000" dirty="0"/>
              <a:t> </a:t>
            </a:r>
            <a:r>
              <a:rPr lang="fr-FR" sz="2000" dirty="0" smtClean="0"/>
              <a:t>2023 </a:t>
            </a:r>
            <a:r>
              <a:rPr lang="fr-FR" sz="2000" dirty="0"/>
              <a:t>– Phase 2 mobilisation : Validation de la version préliminaire du plan </a:t>
            </a:r>
            <a:r>
              <a:rPr lang="fr-FR" sz="2000" dirty="0" smtClean="0"/>
              <a:t>d’action</a:t>
            </a:r>
          </a:p>
          <a:p>
            <a:pPr marL="285750" indent="-285750">
              <a:buFont typeface="Wingdings" panose="05000000000000000000" pitchFamily="2" charset="2"/>
              <a:buChar char="Ø"/>
            </a:pPr>
            <a:endParaRPr lang="fr-FR" sz="2000" dirty="0"/>
          </a:p>
          <a:p>
            <a:pPr marL="285750" indent="-285750">
              <a:buFont typeface="Wingdings" panose="05000000000000000000" pitchFamily="2" charset="2"/>
              <a:buChar char="Ø"/>
            </a:pPr>
            <a:r>
              <a:rPr lang="fr-FR" sz="2000" dirty="0"/>
              <a:t>Juin 2023 – Deuxième rapport </a:t>
            </a:r>
            <a:r>
              <a:rPr lang="fr-FR" sz="2000" dirty="0" smtClean="0"/>
              <a:t>annuel</a:t>
            </a:r>
          </a:p>
          <a:p>
            <a:pPr marL="285750" indent="-285750">
              <a:buFont typeface="Wingdings" panose="05000000000000000000" pitchFamily="2" charset="2"/>
              <a:buChar char="Ø"/>
            </a:pPr>
            <a:endParaRPr lang="fr-FR" sz="2000" dirty="0"/>
          </a:p>
          <a:p>
            <a:pPr marL="285750" indent="-285750">
              <a:buFont typeface="Wingdings" panose="05000000000000000000" pitchFamily="2" charset="2"/>
              <a:buChar char="Ø"/>
            </a:pPr>
            <a:r>
              <a:rPr lang="fr-FR" sz="2000" dirty="0" smtClean="0"/>
              <a:t>Juin</a:t>
            </a:r>
            <a:r>
              <a:rPr lang="fr-FR" sz="2000" dirty="0"/>
              <a:t> 2023 – Le plan d’action est achevé, </a:t>
            </a:r>
            <a:r>
              <a:rPr lang="fr-CA" dirty="0"/>
              <a:t>puis déposé le plus rapidement possible au Parlement et rendu </a:t>
            </a:r>
            <a:r>
              <a:rPr lang="fr-CA" dirty="0" smtClean="0"/>
              <a:t>public</a:t>
            </a:r>
            <a:endParaRPr lang="fr-FR" sz="2000" dirty="0">
              <a:effectLst/>
            </a:endParaRPr>
          </a:p>
        </p:txBody>
      </p:sp>
    </p:spTree>
    <p:extLst>
      <p:ext uri="{BB962C8B-B14F-4D97-AF65-F5344CB8AC3E}">
        <p14:creationId xmlns:p14="http://schemas.microsoft.com/office/powerpoint/2010/main" val="145690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5965" y="1146129"/>
            <a:ext cx="2860068" cy="2860068"/>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09199"/>
            <a:ext cx="12192000" cy="4762500"/>
          </a:xfrm>
          <a:prstGeom prst="rect">
            <a:avLst/>
          </a:prstGeom>
        </p:spPr>
      </p:pic>
      <p:sp>
        <p:nvSpPr>
          <p:cNvPr id="3" name="TextBox 2"/>
          <p:cNvSpPr txBox="1"/>
          <p:nvPr/>
        </p:nvSpPr>
        <p:spPr>
          <a:xfrm>
            <a:off x="2369907" y="5178176"/>
            <a:ext cx="7602876" cy="1323632"/>
          </a:xfrm>
          <a:prstGeom prst="rect">
            <a:avLst/>
          </a:prstGeom>
          <a:noFill/>
        </p:spPr>
        <p:txBody>
          <a:bodyPr wrap="square" rtlCol="0">
            <a:spAutoFit/>
          </a:bodyPr>
          <a:lstStyle/>
          <a:p>
            <a:pPr algn="ctr"/>
            <a:r>
              <a:rPr lang="fr-FR" sz="2667" b="1" dirty="0">
                <a:solidFill>
                  <a:schemeClr val="bg1"/>
                </a:solidFill>
              </a:rPr>
              <a:t>Pour davantage d’information au sujet </a:t>
            </a:r>
            <a:br>
              <a:rPr lang="fr-FR" sz="2667" b="1" dirty="0">
                <a:solidFill>
                  <a:schemeClr val="bg1"/>
                </a:solidFill>
              </a:rPr>
            </a:br>
            <a:r>
              <a:rPr lang="fr-FR" sz="2667" b="1" dirty="0">
                <a:solidFill>
                  <a:schemeClr val="bg1"/>
                </a:solidFill>
              </a:rPr>
              <a:t>de la Déclaration et de la Loi, visitez</a:t>
            </a:r>
          </a:p>
          <a:p>
            <a:pPr algn="ctr"/>
            <a:r>
              <a:rPr lang="fr-FR" sz="2667" b="1" dirty="0">
                <a:solidFill>
                  <a:schemeClr val="bg1"/>
                </a:solidFill>
              </a:rPr>
              <a:t>Canada.ca/</a:t>
            </a:r>
            <a:r>
              <a:rPr lang="fr-FR" sz="2667" b="1" dirty="0" err="1">
                <a:solidFill>
                  <a:schemeClr val="bg1"/>
                </a:solidFill>
              </a:rPr>
              <a:t>Declaration</a:t>
            </a:r>
            <a:endParaRPr lang="en-CA" sz="2667" b="1" dirty="0">
              <a:solidFill>
                <a:schemeClr val="bg1"/>
              </a:solidFill>
            </a:endParaRPr>
          </a:p>
        </p:txBody>
      </p:sp>
      <p:sp>
        <p:nvSpPr>
          <p:cNvPr id="4" name="Slide Number Placeholder 3"/>
          <p:cNvSpPr>
            <a:spLocks noGrp="1"/>
          </p:cNvSpPr>
          <p:nvPr>
            <p:ph type="sldNum" idx="12"/>
          </p:nvPr>
        </p:nvSpPr>
        <p:spPr/>
        <p:txBody>
          <a:bodyPr/>
          <a:lstStyle/>
          <a:p>
            <a:fld id="{00000000-1234-1234-1234-123412341234}" type="slidenum">
              <a:rPr lang="en" smtClean="0">
                <a:solidFill>
                  <a:schemeClr val="bg1"/>
                </a:solidFill>
              </a:rPr>
              <a:pPr/>
              <a:t>7</a:t>
            </a:fld>
            <a:endParaRPr lang="en" dirty="0">
              <a:solidFill>
                <a:schemeClr val="bg1"/>
              </a:solidFill>
            </a:endParaRPr>
          </a:p>
        </p:txBody>
      </p:sp>
    </p:spTree>
    <p:extLst>
      <p:ext uri="{BB962C8B-B14F-4D97-AF65-F5344CB8AC3E}">
        <p14:creationId xmlns:p14="http://schemas.microsoft.com/office/powerpoint/2010/main" val="1345382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Justice Document" ma:contentTypeID="0x010100BA8611C8BA8DB2418B4D4CF993FC9B62006A4D8DD70A81CB46B42F7DF192122CE1" ma:contentTypeVersion="138" ma:contentTypeDescription="" ma:contentTypeScope="" ma:versionID="7e93c7837cbd54fe019b4f8844d74745">
  <xsd:schema xmlns:xsd="http://www.w3.org/2001/XMLSchema" xmlns:xs="http://www.w3.org/2001/XMLSchema" xmlns:p="http://schemas.microsoft.com/office/2006/metadata/properties" xmlns:ns1="http://schemas.microsoft.com/sharepoint/v3" xmlns:ns2="b725f225-bea6-44e9-8570-dad8cce9101e" xmlns:ns3="f6cff801-ccc6-49c4-bf39-0edf9337bbab" targetNamespace="http://schemas.microsoft.com/office/2006/metadata/properties" ma:root="true" ma:fieldsID="daea8054b3caacc687f5acceb4ecf147" ns1:_="" ns2:_="" ns3:_="">
    <xsd:import namespace="http://schemas.microsoft.com/sharepoint/v3"/>
    <xsd:import namespace="b725f225-bea6-44e9-8570-dad8cce9101e"/>
    <xsd:import namespace="f6cff801-ccc6-49c4-bf39-0edf9337bbab"/>
    <xsd:element name="properties">
      <xsd:complexType>
        <xsd:sequence>
          <xsd:element name="documentManagement">
            <xsd:complexType>
              <xsd:all>
                <xsd:element ref="ns2:j1b5dcd4430249c18cbaee35a4c35ad9" minOccurs="0"/>
                <xsd:element ref="ns2:TaxCatchAll" minOccurs="0"/>
                <xsd:element ref="ns2:TaxCatchAllLabel" minOccurs="0"/>
                <xsd:element ref="ns2:b6e2b5c1b9f145019440d5a90b55edf8" minOccurs="0"/>
                <xsd:element ref="ns2:i93b4daf849840eeaef05c05bfeec49d" minOccurs="0"/>
                <xsd:element ref="ns2:p98d4e7371714dd68ba8ead81c2f0b01" minOccurs="0"/>
                <xsd:element ref="ns2:i155234f7ce9406785afd802285f54b6" minOccurs="0"/>
                <xsd:element ref="ns2:File_x0020_Number" minOccurs="0"/>
                <xsd:element ref="ns2:TaxKeywordTaxHTField" minOccurs="0"/>
                <xsd:element ref="ns2:Archived" minOccurs="0"/>
                <xsd:element ref="ns2:Final" minOccurs="0"/>
                <xsd:element ref="ns2:paf1ef07923d4093b7c49d613771fe3b" minOccurs="0"/>
                <xsd:element ref="ns2:DWFrom" minOccurs="0"/>
                <xsd:element ref="ns2:DWTo" minOccurs="0"/>
                <xsd:element ref="ns2:DWCc" minOccurs="0"/>
                <xsd:element ref="ns2:DWEmailSubject" minOccurs="0"/>
                <xsd:element ref="ns2:DWHasAttachments" minOccurs="0"/>
                <xsd:element ref="ns2:DWEmailDate" minOccurs="0"/>
                <xsd:element ref="ns1:DocumentSetDescription" minOccurs="0"/>
                <xsd:element ref="ns2:MailPreviewData"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33"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25f225-bea6-44e9-8570-dad8cce9101e" elementFormDefault="qualified">
    <xsd:import namespace="http://schemas.microsoft.com/office/2006/documentManagement/types"/>
    <xsd:import namespace="http://schemas.microsoft.com/office/infopath/2007/PartnerControls"/>
    <xsd:element name="j1b5dcd4430249c18cbaee35a4c35ad9" ma:index="8" nillable="true" ma:taxonomy="true" ma:internalName="j1b5dcd4430249c18cbaee35a4c35ad9" ma:taxonomyFieldName="Organisation" ma:displayName="Organisation" ma:default="" ma:fieldId="{31b5dcd4-4302-49c1-8cba-ee35a4c35ad9}" ma:sspId="35648788-ecba-4b04-acbd-732497e0cf61" ma:termSetId="84f0215e-65c0-40e7-bc93-875151567c56"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8954467d-393e-4530-b03c-d75c894c01b7}" ma:internalName="TaxCatchAll" ma:showField="CatchAllData"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8954467d-393e-4530-b03c-d75c894c01b7}" ma:internalName="TaxCatchAllLabel" ma:readOnly="true" ma:showField="CatchAllDataLabel"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b6e2b5c1b9f145019440d5a90b55edf8" ma:index="12" nillable="true" ma:taxonomy="true" ma:internalName="b6e2b5c1b9f145019440d5a90b55edf8" ma:taxonomyFieldName="Subject1" ma:displayName="Subject" ma:indexed="true" ma:readOnly="false" ma:default="3;#Communications|a490b14b-f530-4f0b-97fc-b294bcdf4be6" ma:fieldId="{b6e2b5c1-b9f1-4501-9440-d5a90b55edf8}" ma:sspId="35648788-ecba-4b04-acbd-732497e0cf61" ma:termSetId="f370bc38-93b5-4f05-b213-d037f4953ec1" ma:anchorId="00000000-0000-0000-0000-000000000000" ma:open="false" ma:isKeyword="false">
      <xsd:complexType>
        <xsd:sequence>
          <xsd:element ref="pc:Terms" minOccurs="0" maxOccurs="1"/>
        </xsd:sequence>
      </xsd:complexType>
    </xsd:element>
    <xsd:element name="i93b4daf849840eeaef05c05bfeec49d" ma:index="14" nillable="true" ma:taxonomy="true" ma:internalName="i93b4daf849840eeaef05c05bfeec49d" ma:taxonomyFieldName="Document_x0020_type" ma:displayName="Document type" ma:indexed="true" ma:default="" ma:fieldId="{293b4daf-8498-40ee-aef0-5c05bfeec49d}" ma:sspId="35648788-ecba-4b04-acbd-732497e0cf61" ma:termSetId="0f0ac3ff-8dbb-42b5-89e8-f9c0db08d6db" ma:anchorId="00000000-0000-0000-0000-000000000000" ma:open="false" ma:isKeyword="false">
      <xsd:complexType>
        <xsd:sequence>
          <xsd:element ref="pc:Terms" minOccurs="0" maxOccurs="1"/>
        </xsd:sequence>
      </xsd:complexType>
    </xsd:element>
    <xsd:element name="p98d4e7371714dd68ba8ead81c2f0b01" ma:index="16" ma:taxonomy="true" ma:internalName="p98d4e7371714dd68ba8ead81c2f0b01" ma:taxonomyFieldName="Language1" ma:displayName="Language" ma:indexed="true" ma:readOnly="false" ma:default="1;#English|a4bed915-78d8-458e-a073-85b2d5287cd2" ma:fieldId="{998d4e73-7171-4dd6-8ba8-ead81c2f0b01}" ma:sspId="35648788-ecba-4b04-acbd-732497e0cf61" ma:termSetId="d8f9ee4c-8009-4a39-b4e3-1804e0ffca2c" ma:anchorId="00000000-0000-0000-0000-000000000000" ma:open="false" ma:isKeyword="false">
      <xsd:complexType>
        <xsd:sequence>
          <xsd:element ref="pc:Terms" minOccurs="0" maxOccurs="1"/>
        </xsd:sequence>
      </xsd:complexType>
    </xsd:element>
    <xsd:element name="i155234f7ce9406785afd802285f54b6" ma:index="18" nillable="true" ma:taxonomy="true" ma:internalName="i155234f7ce9406785afd802285f54b6" ma:taxonomyFieldName="Security" ma:displayName="Security" ma:default="6;#Unclassified|46e30526-9ff0-4654-a636-aa8b02ed351c" ma:fieldId="{2155234f-7ce9-4067-85af-d802285f54b6}" ma:sspId="35648788-ecba-4b04-acbd-732497e0cf61" ma:termSetId="034b84e2-83a5-49f9-8e55-1e1dcc71e576" ma:anchorId="00000000-0000-0000-0000-000000000000" ma:open="false" ma:isKeyword="false">
      <xsd:complexType>
        <xsd:sequence>
          <xsd:element ref="pc:Terms" minOccurs="0" maxOccurs="1"/>
        </xsd:sequence>
      </xsd:complexType>
    </xsd:element>
    <xsd:element name="File_x0020_Number" ma:index="20" nillable="true" ma:displayName="File Number" ma:internalName="File_x0020_Number">
      <xsd:simpleType>
        <xsd:restriction base="dms:Text">
          <xsd:maxLength value="255"/>
        </xsd:restriction>
      </xsd:simpleType>
    </xsd:element>
    <xsd:element name="TaxKeywordTaxHTField" ma:index="21" nillable="true" ma:taxonomy="true" ma:internalName="TaxKeywordTaxHTField" ma:taxonomyFieldName="TaxKeyword" ma:displayName="Enterprise Keywords" ma:fieldId="{23f27201-bee3-471e-b2e7-b64fd8b7ca38}" ma:taxonomyMulti="true" ma:sspId="35648788-ecba-4b04-acbd-732497e0cf61" ma:termSetId="00000000-0000-0000-0000-000000000000" ma:anchorId="00000000-0000-0000-0000-000000000000" ma:open="true" ma:isKeyword="true">
      <xsd:complexType>
        <xsd:sequence>
          <xsd:element ref="pc:Terms" minOccurs="0" maxOccurs="1"/>
        </xsd:sequence>
      </xsd:complexType>
    </xsd:element>
    <xsd:element name="Archived" ma:index="23" nillable="true" ma:displayName="Archived" ma:default="No" ma:format="Dropdown" ma:hidden="true" ma:internalName="Archived" ma:readOnly="false">
      <xsd:simpleType>
        <xsd:restriction base="dms:Choice">
          <xsd:enumeration value="No"/>
          <xsd:enumeration value="Yes"/>
        </xsd:restriction>
      </xsd:simpleType>
    </xsd:element>
    <xsd:element name="Final" ma:index="24" nillable="true" ma:displayName="Final" ma:default="0" ma:internalName="Final">
      <xsd:simpleType>
        <xsd:restriction base="dms:Boolean"/>
      </xsd:simpleType>
    </xsd:element>
    <xsd:element name="paf1ef07923d4093b7c49d613771fe3b" ma:index="25" nillable="true" ma:taxonomy="true" ma:internalName="paf1ef07923d4093b7c49d613771fe3b" ma:taxonomyFieldName="Fiscal_x0020_Year" ma:displayName="Fiscal Year" ma:default="" ma:fieldId="{9af1ef07-923d-4093-b7c4-9d613771fe3b}" ma:sspId="35648788-ecba-4b04-acbd-732497e0cf61" ma:termSetId="a8aa7fdb-df41-4efd-a7ce-79adda59bbd6" ma:anchorId="00000000-0000-0000-0000-000000000000" ma:open="false" ma:isKeyword="false">
      <xsd:complexType>
        <xsd:sequence>
          <xsd:element ref="pc:Terms" minOccurs="0" maxOccurs="1"/>
        </xsd:sequence>
      </xsd:complexType>
    </xsd:element>
    <xsd:element name="DWFrom" ma:index="27" nillable="true" ma:displayName="From" ma:description="This field auto-populates for emails." ma:internalName="DWFrom">
      <xsd:simpleType>
        <xsd:restriction base="dms:Text">
          <xsd:maxLength value="255"/>
        </xsd:restriction>
      </xsd:simpleType>
    </xsd:element>
    <xsd:element name="DWTo" ma:index="28" nillable="true" ma:displayName="To" ma:description="This field auto-populates for emails." ma:internalName="DWTo">
      <xsd:simpleType>
        <xsd:restriction base="dms:Note">
          <xsd:maxLength value="255"/>
        </xsd:restriction>
      </xsd:simpleType>
    </xsd:element>
    <xsd:element name="DWCc" ma:index="29" nillable="true" ma:displayName="Cc" ma:description="This field auto-populates for emails." ma:internalName="DWCc">
      <xsd:simpleType>
        <xsd:restriction base="dms:Note">
          <xsd:maxLength value="255"/>
        </xsd:restriction>
      </xsd:simpleType>
    </xsd:element>
    <xsd:element name="DWEmailSubject" ma:index="30" nillable="true" ma:displayName="EmailSubject" ma:description="This field auto-populates for emails." ma:internalName="DWEmailSubject">
      <xsd:simpleType>
        <xsd:restriction base="dms:Text">
          <xsd:maxLength value="255"/>
        </xsd:restriction>
      </xsd:simpleType>
    </xsd:element>
    <xsd:element name="DWHasAttachments" ma:index="31" nillable="true" ma:displayName="Has Attachments" ma:default="0" ma:description="This field auto-populates for emails." ma:internalName="DWHasAttachments">
      <xsd:simpleType>
        <xsd:restriction base="dms:Boolean"/>
      </xsd:simpleType>
    </xsd:element>
    <xsd:element name="DWEmailDate" ma:index="32" nillable="true" ma:displayName="EmailDate" ma:description="This field auto-populates for emails." ma:format="DateTime" ma:internalName="DWEmailDate">
      <xsd:simpleType>
        <xsd:restriction base="dms:DateTime"/>
      </xsd:simpleType>
    </xsd:element>
    <xsd:element name="MailPreviewData" ma:index="34" nillable="true" ma:displayName="MailPreviewData" ma:description="Required for Harmon.ie to enable the Email Preview feature" ma:hidden="true" ma:internalName="MailPreviewData"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cff801-ccc6-49c4-bf39-0edf9337bbab" elementFormDefault="qualified">
    <xsd:import namespace="http://schemas.microsoft.com/office/2006/documentManagement/types"/>
    <xsd:import namespace="http://schemas.microsoft.com/office/infopath/2007/PartnerControls"/>
    <xsd:element name="_dlc_DocId" ma:index="35" nillable="true" ma:displayName="Document ID Value" ma:description="The value of the document ID assigned to this item." ma:internalName="_dlc_DocId" ma:readOnly="true">
      <xsd:simpleType>
        <xsd:restriction base="dms:Text"/>
      </xsd:simpleType>
    </xsd:element>
    <xsd:element name="_dlc_DocIdUrl" ma:index="3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DWCc xmlns="b725f225-bea6-44e9-8570-dad8cce9101e" xsi:nil="true"/>
    <Final xmlns="b725f225-bea6-44e9-8570-dad8cce9101e">false</Final>
    <DWEmailDate xmlns="b725f225-bea6-44e9-8570-dad8cce9101e" xsi:nil="true"/>
    <TaxKeywordTaxHTField xmlns="b725f225-bea6-44e9-8570-dad8cce9101e">
      <Terms xmlns="http://schemas.microsoft.com/office/infopath/2007/PartnerControls">
        <TermInfo xmlns="http://schemas.microsoft.com/office/infopath/2007/PartnerControls">
          <TermName xmlns="http://schemas.microsoft.com/office/infopath/2007/PartnerControls">UNDRIPA Web</TermName>
          <TermId xmlns="http://schemas.microsoft.com/office/infopath/2007/PartnerControls">ac391653-e257-4197-8d67-c808a011bb0f</TermId>
        </TermInfo>
      </Terms>
    </TaxKeywordTaxHTField>
    <Archived xmlns="b725f225-bea6-44e9-8570-dad8cce9101e">No</Archived>
    <TaxCatchAll xmlns="b725f225-bea6-44e9-8570-dad8cce9101e">
      <Value>5892</Value>
      <Value>18</Value>
      <Value>3988</Value>
      <Value>27</Value>
      <Value>6</Value>
      <Value>1</Value>
    </TaxCatchAll>
    <DWFrom xmlns="b725f225-bea6-44e9-8570-dad8cce9101e" xsi:nil="true"/>
    <i155234f7ce9406785afd802285f54b6 xmlns="b725f225-bea6-44e9-8570-dad8cce9101e">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46e30526-9ff0-4654-a636-aa8b02ed351c</TermId>
        </TermInfo>
      </Terms>
    </i155234f7ce9406785afd802285f54b6>
    <j1b5dcd4430249c18cbaee35a4c35ad9 xmlns="b725f225-bea6-44e9-8570-dad8cce9101e">
      <Terms xmlns="http://schemas.microsoft.com/office/infopath/2007/PartnerControls">
        <TermInfo xmlns="http://schemas.microsoft.com/office/infopath/2007/PartnerControls">
          <TermName xmlns="http://schemas.microsoft.com/office/infopath/2007/PartnerControls">Director General's Office</TermName>
          <TermId xmlns="http://schemas.microsoft.com/office/infopath/2007/PartnerControls">0f4f5eaf-6bb9-42de-93df-c41df724440f</TermId>
        </TermInfo>
      </Terms>
    </j1b5dcd4430249c18cbaee35a4c35ad9>
    <DWEmailSubject xmlns="b725f225-bea6-44e9-8570-dad8cce9101e" xsi:nil="true"/>
    <paf1ef07923d4093b7c49d613771fe3b xmlns="b725f225-bea6-44e9-8570-dad8cce9101e">
      <Terms xmlns="http://schemas.microsoft.com/office/infopath/2007/PartnerControls"/>
    </paf1ef07923d4093b7c49d613771fe3b>
    <p98d4e7371714dd68ba8ead81c2f0b01 xmlns="b725f225-bea6-44e9-8570-dad8cce9101e">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a4bed915-78d8-458e-a073-85b2d5287cd2</TermId>
        </TermInfo>
      </Terms>
    </p98d4e7371714dd68ba8ead81c2f0b01>
    <DWHasAttachments xmlns="b725f225-bea6-44e9-8570-dad8cce9101e">false</DWHasAttachments>
    <MailPreviewData xmlns="b725f225-bea6-44e9-8570-dad8cce9101e" xsi:nil="true"/>
    <b6e2b5c1b9f145019440d5a90b55edf8 xmlns="b725f225-bea6-44e9-8570-dad8cce9101e">
      <Terms xmlns="http://schemas.microsoft.com/office/infopath/2007/PartnerControls">
        <TermInfo xmlns="http://schemas.microsoft.com/office/infopath/2007/PartnerControls">
          <TermName xmlns="http://schemas.microsoft.com/office/infopath/2007/PartnerControls">Administrative Services</TermName>
          <TermId xmlns="http://schemas.microsoft.com/office/infopath/2007/PartnerControls">b7477135-c060-44a9-92e6-5dd5d249ae56</TermId>
        </TermInfo>
      </Terms>
    </b6e2b5c1b9f145019440d5a90b55edf8>
    <i93b4daf849840eeaef05c05bfeec49d xmlns="b725f225-bea6-44e9-8570-dad8cce9101e">
      <Terms xmlns="http://schemas.microsoft.com/office/infopath/2007/PartnerControls">
        <TermInfo xmlns="http://schemas.microsoft.com/office/infopath/2007/PartnerControls">
          <TermName xmlns="http://schemas.microsoft.com/office/infopath/2007/PartnerControls">Communications Material</TermName>
          <TermId xmlns="http://schemas.microsoft.com/office/infopath/2007/PartnerControls">4b372146-86b7-4966-a3a3-f765689b066a</TermId>
        </TermInfo>
      </Terms>
    </i93b4daf849840eeaef05c05bfeec49d>
    <DWTo xmlns="b725f225-bea6-44e9-8570-dad8cce9101e" xsi:nil="true"/>
    <File_x0020_Number xmlns="b725f225-bea6-44e9-8570-dad8cce9101e">8921178</File_x0020_Number>
    <_dlc_DocId xmlns="f6cff801-ccc6-49c4-bf39-0edf9337bbab">1006-1472399268-33412</_dlc_DocId>
    <_dlc_DocIdUrl xmlns="f6cff801-ccc6-49c4-bf39-0edf9337bbab">
      <Url>http://collaboration/ts/cb-dc/dgo-bdg/_layouts/15/DocIdRedir.aspx?ID=1006-1472399268-33412</Url>
      <Description>1006-1472399268-33412</Description>
    </_dlc_DocIdUrl>
    <DocumentSetDescription xmlns="http://schemas.microsoft.com/sharepoint/v3" xsi:nil="true"/>
  </documentManagement>
</p:properties>
</file>

<file path=customXml/item5.xml><?xml version="1.0" encoding="utf-8"?>
<?mso-contentType ?>
<SharedContentType xmlns="Microsoft.SharePoint.Taxonomy.ContentTypeSync" SourceId="35648788-ecba-4b04-acbd-732497e0cf61" ContentTypeId="0x010100BA8611C8BA8DB2418B4D4CF993FC9B62" PreviousValue="false"/>
</file>

<file path=customXml/item6.xml><?xml version="1.0" encoding="utf-8"?>
<?mso-contentType ?>
<customXsn xmlns="http://schemas.microsoft.com/office/2006/metadata/customXsn">
  <xsnLocation/>
  <cached>True</cached>
  <openByDefault>False</openByDefault>
  <xsnScope/>
</customXsn>
</file>

<file path=customXml/itemProps1.xml><?xml version="1.0" encoding="utf-8"?>
<ds:datastoreItem xmlns:ds="http://schemas.openxmlformats.org/officeDocument/2006/customXml" ds:itemID="{91B283AD-734A-44BD-8CA5-FE4D7F6318D8}">
  <ds:schemaRefs>
    <ds:schemaRef ds:uri="http://schemas.microsoft.com/sharepoint/events"/>
  </ds:schemaRefs>
</ds:datastoreItem>
</file>

<file path=customXml/itemProps2.xml><?xml version="1.0" encoding="utf-8"?>
<ds:datastoreItem xmlns:ds="http://schemas.openxmlformats.org/officeDocument/2006/customXml" ds:itemID="{5CD36DFB-DC34-4B83-8513-932F4DB97F4E}">
  <ds:schemaRefs>
    <ds:schemaRef ds:uri="http://schemas.microsoft.com/sharepoint/v3/contenttype/forms"/>
  </ds:schemaRefs>
</ds:datastoreItem>
</file>

<file path=customXml/itemProps3.xml><?xml version="1.0" encoding="utf-8"?>
<ds:datastoreItem xmlns:ds="http://schemas.openxmlformats.org/officeDocument/2006/customXml" ds:itemID="{678CAB9C-9F82-4BBC-855F-C983C5101B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725f225-bea6-44e9-8570-dad8cce9101e"/>
    <ds:schemaRef ds:uri="f6cff801-ccc6-49c4-bf39-0edf9337bb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7458D19-356C-4B80-B43D-9E2D01ADA00E}">
  <ds:schemaRefs>
    <ds:schemaRef ds:uri="http://schemas.microsoft.com/sharepoint/v3"/>
    <ds:schemaRef ds:uri="http://schemas.microsoft.com/office/2006/documentManagement/types"/>
    <ds:schemaRef ds:uri="http://purl.org/dc/terms/"/>
    <ds:schemaRef ds:uri="http://purl.org/dc/dcmitype/"/>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f6cff801-ccc6-49c4-bf39-0edf9337bbab"/>
    <ds:schemaRef ds:uri="b725f225-bea6-44e9-8570-dad8cce9101e"/>
    <ds:schemaRef ds:uri="http://www.w3.org/XML/1998/namespace"/>
  </ds:schemaRefs>
</ds:datastoreItem>
</file>

<file path=customXml/itemProps5.xml><?xml version="1.0" encoding="utf-8"?>
<ds:datastoreItem xmlns:ds="http://schemas.openxmlformats.org/officeDocument/2006/customXml" ds:itemID="{2062EE9A-34A7-4257-B349-748C3F275EBD}">
  <ds:schemaRefs>
    <ds:schemaRef ds:uri="Microsoft.SharePoint.Taxonomy.ContentTypeSync"/>
  </ds:schemaRefs>
</ds:datastoreItem>
</file>

<file path=customXml/itemProps6.xml><?xml version="1.0" encoding="utf-8"?>
<ds:datastoreItem xmlns:ds="http://schemas.openxmlformats.org/officeDocument/2006/customXml" ds:itemID="{82B6AA91-A844-4640-BA8C-66713D781ECB}">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otalTime>18839</TotalTime>
  <Words>449</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Yu Gothic UI Semibold</vt:lpstr>
      <vt:lpstr>Arial</vt:lpstr>
      <vt:lpstr>Calibri</vt:lpstr>
      <vt:lpstr>Calibri Light</vt:lpstr>
      <vt:lpstr>Wingdings</vt:lpstr>
      <vt:lpstr>Office Theme</vt:lpstr>
      <vt:lpstr>La mise en œuvre de la Loi sur  la Déclaration des Nations Unies sur  les droits des peuples autochtones </vt:lpstr>
      <vt:lpstr>Plan d’action</vt:lpstr>
      <vt:lpstr>Plan d’action</vt:lpstr>
      <vt:lpstr>Plan d’action – Thèmes de la Déclaration</vt:lpstr>
      <vt:lpstr>Plan d’action – Thèmes de la Déclaration</vt:lpstr>
      <vt:lpstr>Plan d’action – Calendrier d’exécution</vt:lpstr>
      <vt:lpstr>PowerPoint Presentation</vt:lpstr>
    </vt:vector>
  </TitlesOfParts>
  <Company>Department Of Justice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 Devon</dc:creator>
  <cp:keywords>UNDRIPA Web</cp:keywords>
  <cp:lastModifiedBy>LStorrie</cp:lastModifiedBy>
  <cp:revision>372</cp:revision>
  <dcterms:created xsi:type="dcterms:W3CDTF">2020-10-30T14:46:52Z</dcterms:created>
  <dcterms:modified xsi:type="dcterms:W3CDTF">2022-07-04T11:30:13Z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0x010100BA8611C8BA8DB2418B4D4CF993FC9B62006A4D8DD70A81CB46B42F7DF192122CE1</vt:lpwstr>
  </property>
  <property fmtid="{D5CDD505-2E9C-101B-9397-08002B2CF9AE}" pid="3" name="_dlc_DocIdItemGuid">
    <vt:lpwstr>16487f02-2eba-4ca7-8607-d4c68a0acfb7</vt:lpwstr>
  </property>
  <property fmtid="{D5CDD505-2E9C-101B-9397-08002B2CF9AE}" pid="4" name="TaxKeyword">
    <vt:lpwstr>5892;#UNDRIPA Web|ac391653-e257-4197-8d67-c808a011bb0f</vt:lpwstr>
  </property>
  <property fmtid="{D5CDD505-2E9C-101B-9397-08002B2CF9AE}" pid="5" name="Security">
    <vt:lpwstr>6;#Unclassified|46e30526-9ff0-4654-a636-aa8b02ed351c</vt:lpwstr>
  </property>
  <property fmtid="{D5CDD505-2E9C-101B-9397-08002B2CF9AE}" pid="6" name="Organisation">
    <vt:lpwstr>3988;#Director General's Office|0f4f5eaf-6bb9-42de-93df-c41df724440f</vt:lpwstr>
  </property>
  <property fmtid="{D5CDD505-2E9C-101B-9397-08002B2CF9AE}" pid="7" name="Language1">
    <vt:lpwstr>1;#English|a4bed915-78d8-458e-a073-85b2d5287cd2</vt:lpwstr>
  </property>
  <property fmtid="{D5CDD505-2E9C-101B-9397-08002B2CF9AE}" pid="8" name="Subject1">
    <vt:lpwstr>27;#Administrative Services|b7477135-c060-44a9-92e6-5dd5d249ae56</vt:lpwstr>
  </property>
  <property fmtid="{D5CDD505-2E9C-101B-9397-08002B2CF9AE}" pid="9" name="Fiscal Year">
    <vt:lpwstr/>
  </property>
  <property fmtid="{D5CDD505-2E9C-101B-9397-08002B2CF9AE}" pid="10" name="Document type">
    <vt:lpwstr>18;#Communications Material|4b372146-86b7-4966-a3a3-f765689b066a</vt:lpwstr>
  </property>
</Properties>
</file>